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45" r:id="rId5"/>
    <p:sldId id="347" r:id="rId6"/>
    <p:sldId id="354" r:id="rId7"/>
    <p:sldId id="365" r:id="rId8"/>
    <p:sldId id="366" r:id="rId9"/>
    <p:sldId id="371" r:id="rId10"/>
    <p:sldId id="369" r:id="rId11"/>
    <p:sldId id="344" r:id="rId12"/>
  </p:sldIdLst>
  <p:sldSz cx="6864350" cy="514826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D2C694"/>
    <a:srgbClr val="C41230"/>
    <a:srgbClr val="005DAA"/>
    <a:srgbClr val="003E6A"/>
    <a:srgbClr val="575F6D"/>
    <a:srgbClr val="FF9933"/>
    <a:srgbClr val="5DAA00"/>
    <a:srgbClr val="4FA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8" autoAdjust="0"/>
    <p:restoredTop sz="97959" autoAdjust="0"/>
  </p:normalViewPr>
  <p:slideViewPr>
    <p:cSldViewPr snapToGrid="0">
      <p:cViewPr>
        <p:scale>
          <a:sx n="152" d="100"/>
          <a:sy n="152" d="100"/>
        </p:scale>
        <p:origin x="1984" y="200"/>
      </p:cViewPr>
      <p:guideLst>
        <p:guide orient="horz" pos="686"/>
        <p:guide pos="21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C2B205D-311F-449C-BC2F-DB011333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4"/>
          <p:cNvSpPr>
            <a:spLocks noGrp="1"/>
          </p:cNvSpPr>
          <p:nvPr>
            <p:ph type="ctrTitle" hasCustomPrompt="1"/>
          </p:nvPr>
        </p:nvSpPr>
        <p:spPr>
          <a:xfrm>
            <a:off x="3189064" y="1503363"/>
            <a:ext cx="3440517" cy="1344880"/>
          </a:xfrm>
        </p:spPr>
        <p:txBody>
          <a:bodyPr tIns="457200" bIns="548640"/>
          <a:lstStyle>
            <a:lvl1pPr algn="r">
              <a:defRPr sz="2700" b="1" spc="3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25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3203519" y="2952751"/>
            <a:ext cx="3424465" cy="457200"/>
          </a:xfrm>
        </p:spPr>
        <p:txBody>
          <a:bodyPr wrap="square" anchor="ctr" anchorCtr="0">
            <a:noAutofit/>
          </a:bodyPr>
          <a:lstStyle>
            <a:lvl1pPr algn="r">
              <a:buNone/>
              <a:defRPr sz="1575" b="1" spc="15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Sub-title, Arial Bold 21pt.</a:t>
            </a:r>
            <a:endParaRPr lang="en-US" dirty="0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199454" y="3506220"/>
            <a:ext cx="3430127" cy="457200"/>
          </a:xfrm>
        </p:spPr>
        <p:txBody>
          <a:bodyPr wrap="none" tIns="0">
            <a:normAutofit/>
          </a:bodyPr>
          <a:lstStyle>
            <a:lvl1pPr algn="r"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500"/>
            </a:lvl2pPr>
            <a:lvl3pPr>
              <a:buNone/>
              <a:defRPr sz="1500"/>
            </a:lvl3pPr>
            <a:lvl4pPr>
              <a:buNone/>
              <a:defRPr sz="1500"/>
            </a:lvl4pPr>
            <a:lvl5pPr>
              <a:buNone/>
              <a:defRPr sz="1500"/>
            </a:lvl5pPr>
          </a:lstStyle>
          <a:p>
            <a:pPr lvl="0"/>
            <a:r>
              <a:rPr lang="en-US" dirty="0" smtClean="0"/>
              <a:t>Meeting date(s), Arial 18pt.</a:t>
            </a:r>
            <a:endParaRPr lang="en-US" dirty="0"/>
          </a:p>
        </p:txBody>
      </p:sp>
      <p:sp>
        <p:nvSpPr>
          <p:cNvPr id="9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3193174" y="3971244"/>
            <a:ext cx="3433313" cy="457200"/>
          </a:xfrm>
        </p:spPr>
        <p:txBody>
          <a:bodyPr wrap="none" bIns="18288" anchor="b" anchorCtr="0">
            <a:normAutofit/>
          </a:bodyPr>
          <a:lstStyle>
            <a:lvl1pPr algn="r"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Speaker’s name, Arial 18pt.</a:t>
            </a:r>
            <a:endParaRPr lang="en-US" dirty="0"/>
          </a:p>
        </p:txBody>
      </p:sp>
      <p:sp>
        <p:nvSpPr>
          <p:cNvPr id="10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185347" y="4471988"/>
            <a:ext cx="2441138" cy="381000"/>
          </a:xfrm>
        </p:spPr>
        <p:txBody>
          <a:bodyPr wrap="square" tIns="0" bIns="438912">
            <a:noAutofit/>
          </a:bodyPr>
          <a:lstStyle>
            <a:lvl1pPr algn="r">
              <a:buNone/>
              <a:defRPr sz="9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350"/>
            </a:lvl2pPr>
            <a:lvl3pPr>
              <a:buNone/>
              <a:defRPr sz="1350"/>
            </a:lvl3pPr>
            <a:lvl4pPr>
              <a:buNone/>
              <a:defRPr sz="1350"/>
            </a:lvl4pPr>
            <a:lvl5pPr>
              <a:buNone/>
              <a:defRPr sz="1350"/>
            </a:lvl5pPr>
          </a:lstStyle>
          <a:p>
            <a:pPr lvl="0"/>
            <a:r>
              <a:rPr lang="en-US" dirty="0" smtClean="0"/>
              <a:t>Speaker’s title, Arial 12pt.</a:t>
            </a:r>
            <a:endParaRPr lang="en-US" dirty="0"/>
          </a:p>
        </p:txBody>
      </p:sp>
      <p:pic>
        <p:nvPicPr>
          <p:cNvPr id="8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92" y="313951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92" y="313951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3"/>
            <a:ext cx="6864350" cy="51482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64350" cy="51482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2904606" y="2345531"/>
            <a:ext cx="3723378" cy="457200"/>
          </a:xfrm>
        </p:spPr>
        <p:txBody>
          <a:bodyPr wrap="square" anchor="ctr" anchorCtr="0">
            <a:noAutofit/>
          </a:bodyPr>
          <a:lstStyle>
            <a:lvl1pPr algn="r">
              <a:buNone/>
              <a:defRPr sz="1500" b="1" spc="15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Section Break (Click to Add Title)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110" y="2540"/>
            <a:ext cx="4875357" cy="8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92079" y="1089025"/>
            <a:ext cx="6101644" cy="345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47" y="4754566"/>
            <a:ext cx="325037" cy="22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3" tIns="48326" rIns="96653" bIns="48326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825">
                <a:solidFill>
                  <a:srgbClr val="000000"/>
                </a:solidFill>
                <a:latin typeface="Arial" charset="0"/>
              </a:defRPr>
            </a:lvl1pPr>
          </a:lstStyle>
          <a:p>
            <a:fld id="{8E41F33A-8A61-4937-A58C-46521EFFC1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552" y="4970463"/>
            <a:ext cx="137287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5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8210" y="1273077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0" y="836438"/>
            <a:ext cx="6864350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C41230"/>
                </a:gs>
                <a:gs pos="100000">
                  <a:srgbClr val="D2C694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343" y="2540"/>
            <a:ext cx="4880123" cy="8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386120" y="1085850"/>
            <a:ext cx="6098070" cy="34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3" y="4748043"/>
            <a:ext cx="325037" cy="22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3" tIns="48326" rIns="96653" bIns="48326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825">
                <a:solidFill>
                  <a:srgbClr val="000000"/>
                </a:solidFill>
                <a:latin typeface="Arial" charset="0"/>
              </a:defRPr>
            </a:lvl1pPr>
          </a:lstStyle>
          <a:p>
            <a:fld id="{8E41F33A-8A61-4937-A58C-46521EFFC1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552" y="4970463"/>
            <a:ext cx="137287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5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6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0640" y="140211"/>
            <a:ext cx="812630" cy="57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661" r:id="rId3"/>
    <p:sldLayoutId id="2147483672" r:id="rId4"/>
    <p:sldLayoutId id="2147483666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5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9pPr>
    </p:titleStyle>
    <p:bodyStyle>
      <a:lvl1pPr marL="172641" indent="-172641" algn="l" rtl="0" eaLnBrk="1" fontAlgn="base" hangingPunct="1">
        <a:spcBef>
          <a:spcPts val="1800"/>
        </a:spcBef>
        <a:spcAft>
          <a:spcPct val="0"/>
        </a:spcAft>
        <a:buChar char="•"/>
        <a:defRPr sz="135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13160" indent="-170260" algn="l" rtl="0" eaLnBrk="1" fontAlgn="base" hangingPunct="1">
        <a:spcBef>
          <a:spcPts val="450"/>
        </a:spcBef>
        <a:spcAft>
          <a:spcPct val="0"/>
        </a:spcAft>
        <a:buChar char="–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15579" indent="-129779" algn="l" rtl="0" eaLnBrk="1" fontAlgn="base" hangingPunct="1">
        <a:spcBef>
          <a:spcPts val="450"/>
        </a:spcBef>
        <a:spcAft>
          <a:spcPct val="0"/>
        </a:spcAft>
        <a:buChar char="•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156097" indent="-127397" algn="l" rtl="0" eaLnBrk="1" fontAlgn="base" hangingPunct="1">
        <a:spcBef>
          <a:spcPts val="450"/>
        </a:spcBef>
        <a:spcAft>
          <a:spcPct val="0"/>
        </a:spcAft>
        <a:buChar char="–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501379" indent="-129779" algn="l" rtl="0" eaLnBrk="1" fontAlgn="base" hangingPunct="1">
        <a:spcBef>
          <a:spcPts val="450"/>
        </a:spcBef>
        <a:spcAft>
          <a:spcPct val="0"/>
        </a:spcAft>
        <a:buChar char="»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</a:t>
            </a:r>
            <a:br>
              <a:rPr lang="en-US" dirty="0" smtClean="0"/>
            </a:br>
            <a:r>
              <a:rPr lang="en-US" dirty="0" smtClean="0"/>
              <a:t>Design 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AE460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3193172" y="4004583"/>
            <a:ext cx="3433313" cy="457200"/>
          </a:xfrm>
        </p:spPr>
        <p:txBody>
          <a:bodyPr/>
          <a:lstStyle/>
          <a:p>
            <a:r>
              <a:rPr lang="en-US" dirty="0" smtClean="0"/>
              <a:t>Greg </a:t>
            </a:r>
            <a:r>
              <a:rPr lang="en-US" dirty="0" err="1" smtClean="0"/>
              <a:t>Marien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Lecturer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Background/Purpose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 is the tool of choice for modern design activity, providing:</a:t>
            </a:r>
          </a:p>
          <a:p>
            <a:pPr lvl="1"/>
            <a:r>
              <a:rPr lang="en-US" dirty="0" smtClean="0"/>
              <a:t>Accuracy of the design</a:t>
            </a:r>
          </a:p>
          <a:p>
            <a:pPr lvl="1"/>
            <a:r>
              <a:rPr lang="en-US" dirty="0" smtClean="0"/>
              <a:t>Ease of collaboration in the design and manufacturing of a product</a:t>
            </a:r>
          </a:p>
          <a:p>
            <a:pPr lvl="1"/>
            <a:r>
              <a:rPr lang="en-US" dirty="0" smtClean="0"/>
              <a:t>Ease of changes in the design</a:t>
            </a:r>
          </a:p>
          <a:p>
            <a:r>
              <a:rPr lang="en-US" dirty="0" smtClean="0"/>
              <a:t>This activity assumes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have had a course in SolidWorks and a working knowledge of the tool</a:t>
            </a:r>
          </a:p>
          <a:p>
            <a:pPr lvl="1"/>
            <a:r>
              <a:rPr lang="en-US" dirty="0" smtClean="0"/>
              <a:t>You will take pity on me since I only know Pro/E, CATIA, and NX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Set you up with a working knowledge of the “rules” to designing complex assembly</a:t>
            </a:r>
          </a:p>
          <a:p>
            <a:pPr lvl="1"/>
            <a:r>
              <a:rPr lang="en-US" dirty="0" smtClean="0"/>
              <a:t>Assist to get you started laying out your configuration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1" y="3996265"/>
            <a:ext cx="55964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dirty="0"/>
              <a:t>Standardization is key to maximizing the efficiency of using </a:t>
            </a:r>
            <a:r>
              <a:rPr lang="en-US" dirty="0" smtClean="0"/>
              <a:t>CAD tools.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Create a </a:t>
            </a:r>
            <a:r>
              <a:rPr lang="en-US" b="1" dirty="0" smtClean="0">
                <a:solidFill>
                  <a:srgbClr val="00B050"/>
                </a:solidFill>
              </a:rPr>
              <a:t>Part Template and Assembly Template </a:t>
            </a:r>
            <a:r>
              <a:rPr lang="en-US" dirty="0" smtClean="0">
                <a:solidFill>
                  <a:srgbClr val="00B050"/>
                </a:solidFill>
              </a:rPr>
              <a:t>in the proper coordinate system orientation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Use the </a:t>
            </a:r>
            <a:r>
              <a:rPr lang="en-US" b="1" dirty="0" smtClean="0">
                <a:solidFill>
                  <a:srgbClr val="00B050"/>
                </a:solidFill>
              </a:rPr>
              <a:t>Aircraft Coordinate System (ACS) </a:t>
            </a:r>
            <a:r>
              <a:rPr lang="en-US" dirty="0" smtClean="0">
                <a:solidFill>
                  <a:srgbClr val="00B050"/>
                </a:solidFill>
              </a:rPr>
              <a:t>method for design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Use ACS for every part to ensure proper coordinate system</a:t>
            </a:r>
            <a:endParaRPr lang="is-IS" dirty="0" smtClean="0">
              <a:solidFill>
                <a:srgbClr val="00B050"/>
              </a:solidFill>
            </a:endParaRPr>
          </a:p>
          <a:p>
            <a:r>
              <a:rPr lang="is-IS" dirty="0" smtClean="0"/>
              <a:t>Create the </a:t>
            </a:r>
            <a:r>
              <a:rPr lang="is-IS" b="1" dirty="0"/>
              <a:t>L</a:t>
            </a:r>
            <a:r>
              <a:rPr lang="is-IS" b="1" dirty="0" smtClean="0"/>
              <a:t>oft </a:t>
            </a:r>
            <a:r>
              <a:rPr lang="is-IS" b="1" dirty="0"/>
              <a:t>S</a:t>
            </a:r>
            <a:r>
              <a:rPr lang="is-IS" b="1" dirty="0" smtClean="0"/>
              <a:t>urfaces </a:t>
            </a:r>
            <a:r>
              <a:rPr lang="is-IS" dirty="0" smtClean="0"/>
              <a:t>of the aircraft and “lock it down” from any changes </a:t>
            </a:r>
            <a:r>
              <a:rPr lang="is-IS" b="1" dirty="0" smtClean="0"/>
              <a:t>ASAP</a:t>
            </a:r>
          </a:p>
          <a:p>
            <a:pPr lvl="1"/>
            <a:r>
              <a:rPr lang="is-IS" dirty="0" smtClean="0"/>
              <a:t>Loft surfaces are also known as Outer Mold Line (OML)</a:t>
            </a:r>
          </a:p>
          <a:p>
            <a:r>
              <a:rPr lang="is-IS" dirty="0" smtClean="0"/>
              <a:t>U</a:t>
            </a:r>
            <a:r>
              <a:rPr lang="en-US" dirty="0" smtClean="0"/>
              <a:t>s</a:t>
            </a:r>
            <a:r>
              <a:rPr lang="is-IS" dirty="0" smtClean="0"/>
              <a:t>e </a:t>
            </a:r>
            <a:r>
              <a:rPr lang="is-IS" b="1" dirty="0"/>
              <a:t>L</a:t>
            </a:r>
            <a:r>
              <a:rPr lang="is-IS" b="1" dirty="0" smtClean="0"/>
              <a:t>oft </a:t>
            </a:r>
            <a:r>
              <a:rPr lang="is-IS" b="1" dirty="0"/>
              <a:t>S</a:t>
            </a:r>
            <a:r>
              <a:rPr lang="is-IS" b="1" dirty="0" smtClean="0"/>
              <a:t>urfaces </a:t>
            </a:r>
            <a:r>
              <a:rPr lang="is-IS" dirty="0" smtClean="0"/>
              <a:t>to create </a:t>
            </a:r>
            <a:r>
              <a:rPr lang="is-IS" b="1" dirty="0" smtClean="0"/>
              <a:t>Layouts </a:t>
            </a:r>
            <a:r>
              <a:rPr lang="is-IS" dirty="0" smtClean="0"/>
              <a:t>of:</a:t>
            </a:r>
          </a:p>
          <a:p>
            <a:pPr lvl="1"/>
            <a:r>
              <a:rPr lang="is-IS" dirty="0" smtClean="0"/>
              <a:t>Primary Structure (load path)</a:t>
            </a:r>
          </a:p>
          <a:p>
            <a:pPr lvl="1"/>
            <a:r>
              <a:rPr lang="is-IS" dirty="0" smtClean="0"/>
              <a:t>Control Surfaces</a:t>
            </a:r>
            <a:endParaRPr lang="is-IS" dirty="0"/>
          </a:p>
          <a:p>
            <a:pPr lvl="1"/>
            <a:r>
              <a:rPr lang="is-IS" dirty="0" smtClean="0"/>
              <a:t>Subsystems</a:t>
            </a:r>
          </a:p>
          <a:p>
            <a:pPr lvl="2"/>
            <a:r>
              <a:rPr lang="is-IS" dirty="0" smtClean="0"/>
              <a:t>Landing Gear, Cockpit, Passenger compartment, Fuel Volumes/Tanks, LRUs, Payloads, etc. </a:t>
            </a:r>
          </a:p>
          <a:p>
            <a:pPr lvl="1"/>
            <a:r>
              <a:rPr lang="is-IS" dirty="0" smtClean="0"/>
              <a:t>Make models as parametric as possible (I will show you how)</a:t>
            </a:r>
          </a:p>
          <a:p>
            <a:r>
              <a:rPr lang="is-IS" dirty="0" smtClean="0"/>
              <a:t>The </a:t>
            </a:r>
            <a:r>
              <a:rPr lang="is-IS" b="1" dirty="0" smtClean="0"/>
              <a:t>Layout</a:t>
            </a:r>
            <a:r>
              <a:rPr lang="is-IS" dirty="0" smtClean="0"/>
              <a:t> is then used in design discussions for:</a:t>
            </a:r>
          </a:p>
          <a:p>
            <a:pPr lvl="1"/>
            <a:r>
              <a:rPr lang="is-IS" b="1" dirty="0" smtClean="0"/>
              <a:t>Configuration Design </a:t>
            </a:r>
            <a:r>
              <a:rPr lang="is-IS" dirty="0" smtClean="0"/>
              <a:t>during </a:t>
            </a:r>
            <a:r>
              <a:rPr lang="is-IS" b="1" dirty="0" smtClean="0"/>
              <a:t>conceptual</a:t>
            </a:r>
            <a:r>
              <a:rPr lang="is-IS" dirty="0" smtClean="0"/>
              <a:t> and </a:t>
            </a:r>
            <a:r>
              <a:rPr lang="is-IS" b="1" dirty="0" smtClean="0"/>
              <a:t>preliminary</a:t>
            </a:r>
            <a:r>
              <a:rPr lang="is-IS" dirty="0" smtClean="0"/>
              <a:t> design phases</a:t>
            </a:r>
          </a:p>
          <a:p>
            <a:pPr lvl="1"/>
            <a:r>
              <a:rPr lang="is-IS" b="1" dirty="0"/>
              <a:t>Design fesibility </a:t>
            </a:r>
            <a:r>
              <a:rPr lang="is-IS" dirty="0"/>
              <a:t>- Does it address all the requirements?</a:t>
            </a:r>
          </a:p>
          <a:p>
            <a:pPr lvl="1"/>
            <a:r>
              <a:rPr lang="is-IS" dirty="0" smtClean="0"/>
              <a:t>Weight and Mass Balance Analysis</a:t>
            </a:r>
          </a:p>
          <a:p>
            <a:pPr lvl="1"/>
            <a:r>
              <a:rPr lang="is-IS" dirty="0" smtClean="0"/>
              <a:t>Lift, Drag, Performance Analysis</a:t>
            </a:r>
          </a:p>
          <a:p>
            <a:pPr lvl="1"/>
            <a:r>
              <a:rPr lang="is-IS" dirty="0" smtClean="0"/>
              <a:t>Cost Analysis</a:t>
            </a:r>
          </a:p>
          <a:p>
            <a:pPr lvl="1"/>
            <a:r>
              <a:rPr lang="is-IS" dirty="0" smtClean="0"/>
              <a:t>Trade Studies</a:t>
            </a:r>
          </a:p>
          <a:p>
            <a:pPr lvl="1"/>
            <a:r>
              <a:rPr lang="is-IS" dirty="0" smtClean="0"/>
              <a:t>Comparisions of existing or competing aircraft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8667" y="4072466"/>
            <a:ext cx="380153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General Arrangement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Inboard Profile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drawings to foster real-time design discussions in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your teams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Part/Assembly Template for SolidWorks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840" y="1097413"/>
            <a:ext cx="2851917" cy="3455988"/>
          </a:xfrm>
        </p:spPr>
        <p:txBody>
          <a:bodyPr>
            <a:normAutofit/>
          </a:bodyPr>
          <a:lstStyle/>
          <a:p>
            <a:r>
              <a:rPr lang="en-US" sz="1100" dirty="0" smtClean="0"/>
              <a:t>Use </a:t>
            </a:r>
            <a:r>
              <a:rPr lang="en-US" sz="1100" b="1" dirty="0" smtClean="0"/>
              <a:t>STARTPART.SLDPRT</a:t>
            </a:r>
            <a:r>
              <a:rPr lang="en-US" sz="1100" dirty="0" smtClean="0"/>
              <a:t> and </a:t>
            </a:r>
            <a:r>
              <a:rPr lang="en-US" sz="1100" b="1" dirty="0" smtClean="0"/>
              <a:t>STARTASSY.SLDASM </a:t>
            </a:r>
            <a:r>
              <a:rPr lang="en-US" sz="1100" dirty="0" smtClean="0"/>
              <a:t>downloaded from class website</a:t>
            </a:r>
          </a:p>
          <a:p>
            <a:r>
              <a:rPr lang="en-US" sz="1100" dirty="0" smtClean="0"/>
              <a:t>Open the file </a:t>
            </a:r>
            <a:r>
              <a:rPr lang="en-US" sz="1100" dirty="0" smtClean="0"/>
              <a:t>in SW and </a:t>
            </a:r>
            <a:r>
              <a:rPr lang="en-US" sz="1100" dirty="0" smtClean="0"/>
              <a:t>do a </a:t>
            </a:r>
            <a:r>
              <a:rPr lang="en-US" sz="1100" b="1" dirty="0" smtClean="0"/>
              <a:t>SAVE AS</a:t>
            </a:r>
            <a:r>
              <a:rPr lang="en-US" sz="1100" dirty="0" smtClean="0"/>
              <a:t>, then “</a:t>
            </a:r>
            <a:r>
              <a:rPr lang="en-US" sz="1100" b="1" dirty="0" smtClean="0"/>
              <a:t>Save as type</a:t>
            </a:r>
            <a:r>
              <a:rPr lang="en-US" sz="1100" dirty="0" smtClean="0"/>
              <a:t>”.</a:t>
            </a:r>
            <a:r>
              <a:rPr lang="en-US" sz="1100" dirty="0" err="1" smtClean="0"/>
              <a:t>prtdot</a:t>
            </a:r>
            <a:r>
              <a:rPr lang="en-US" sz="1100" dirty="0" smtClean="0"/>
              <a:t> and .</a:t>
            </a:r>
            <a:r>
              <a:rPr lang="en-US" sz="1100" dirty="0" err="1" smtClean="0"/>
              <a:t>asmdot</a:t>
            </a:r>
            <a:r>
              <a:rPr lang="en-US" sz="1100" dirty="0" smtClean="0"/>
              <a:t> for part and assemblies, respectively. This allows you to have the template available when doing file-&gt;new.</a:t>
            </a:r>
          </a:p>
          <a:p>
            <a:r>
              <a:rPr lang="en-US" sz="1100" b="1" dirty="0" smtClean="0">
                <a:solidFill>
                  <a:srgbClr val="00B050"/>
                </a:solidFill>
              </a:rPr>
              <a:t>Why do this?</a:t>
            </a:r>
          </a:p>
          <a:p>
            <a:pPr lvl="1"/>
            <a:r>
              <a:rPr lang="en-US" sz="1000" dirty="0" smtClean="0"/>
              <a:t>Note </a:t>
            </a:r>
            <a:r>
              <a:rPr lang="en-US" sz="1000" dirty="0"/>
              <a:t>the </a:t>
            </a:r>
            <a:r>
              <a:rPr lang="en-US" sz="1000" dirty="0" smtClean="0"/>
              <a:t>Default Global Coordinate System </a:t>
            </a:r>
            <a:r>
              <a:rPr lang="en-US" sz="1000" dirty="0"/>
              <a:t>has Z axis on the horizontal plane.  </a:t>
            </a:r>
            <a:r>
              <a:rPr lang="en-US" sz="1000" dirty="0" smtClean="0"/>
              <a:t>Also notice standard names for the planes: Front, Top and Right.</a:t>
            </a:r>
          </a:p>
          <a:p>
            <a:pPr lvl="1"/>
            <a:r>
              <a:rPr lang="en-US" sz="1000" dirty="0" smtClean="0"/>
              <a:t>This is not </a:t>
            </a:r>
            <a:r>
              <a:rPr lang="en-US" sz="1000" dirty="0" smtClean="0"/>
              <a:t>an </a:t>
            </a:r>
            <a:r>
              <a:rPr lang="en-US" sz="1000" dirty="0" smtClean="0"/>
              <a:t>aircraft design convention, therefore use the template I provide.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28595" r="22064" b="7522"/>
          <a:stretch/>
        </p:blipFill>
        <p:spPr>
          <a:xfrm>
            <a:off x="4965788" y="1378012"/>
            <a:ext cx="1371600" cy="10587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16832"/>
          <a:stretch/>
        </p:blipFill>
        <p:spPr>
          <a:xfrm>
            <a:off x="2948920" y="1358585"/>
            <a:ext cx="1379288" cy="1040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111940" y="1042608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Default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4028" y="1032581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Arial" pitchFamily="34" charset="0"/>
                <a:cs typeface="Arial" pitchFamily="34" charset="0"/>
              </a:rPr>
              <a:t>Requried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5"/>
          <a:stretch/>
        </p:blipFill>
        <p:spPr>
          <a:xfrm>
            <a:off x="3378200" y="2705725"/>
            <a:ext cx="1018757" cy="1281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30"/>
          <a:stretch/>
        </p:blipFill>
        <p:spPr>
          <a:xfrm>
            <a:off x="5036903" y="2660755"/>
            <a:ext cx="1040548" cy="1409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66676" y="3380282"/>
            <a:ext cx="509665" cy="427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4603" y="1776334"/>
            <a:ext cx="464695" cy="157397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477062" y="3480216"/>
            <a:ext cx="464695" cy="157397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7" t="33299" r="13941" b="22898"/>
          <a:stretch/>
        </p:blipFill>
        <p:spPr>
          <a:xfrm>
            <a:off x="5021704" y="4144781"/>
            <a:ext cx="1115416" cy="7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8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21" y="963079"/>
            <a:ext cx="5501760" cy="41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8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“STARTPART”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721" y="1051549"/>
            <a:ext cx="4569665" cy="3455988"/>
          </a:xfrm>
        </p:spPr>
        <p:txBody>
          <a:bodyPr>
            <a:normAutofit fontScale="85000" lnSpcReduction="20000"/>
          </a:bodyPr>
          <a:lstStyle/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Create a new part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In the isometric view, note the Z axis is in the horizontal plane (TOP Plane)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/>
              <a:t>Press the spacebar, bringing up the </a:t>
            </a:r>
            <a:r>
              <a:rPr lang="en-US" b="1" dirty="0"/>
              <a:t>Orientation</a:t>
            </a:r>
            <a:r>
              <a:rPr lang="en-US" dirty="0"/>
              <a:t> </a:t>
            </a:r>
            <a:r>
              <a:rPr lang="en-US" dirty="0" smtClean="0"/>
              <a:t>window then “Pin” Orientation pallet, just for ease of use.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Click on </a:t>
            </a:r>
            <a:r>
              <a:rPr lang="en-US" b="1" dirty="0" smtClean="0"/>
              <a:t>FRONT</a:t>
            </a:r>
            <a:r>
              <a:rPr lang="en-US" dirty="0" smtClean="0"/>
              <a:t> view, making it normal and pointing to you.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b="1" dirty="0" smtClean="0"/>
              <a:t>Orientation</a:t>
            </a:r>
            <a:r>
              <a:rPr lang="en-US" dirty="0" smtClean="0"/>
              <a:t> </a:t>
            </a:r>
            <a:r>
              <a:rPr lang="en-US" dirty="0"/>
              <a:t>window</a:t>
            </a:r>
            <a:r>
              <a:rPr lang="en-US" dirty="0" smtClean="0"/>
              <a:t> click on </a:t>
            </a:r>
            <a:r>
              <a:rPr lang="en-US" b="1" dirty="0" smtClean="0"/>
              <a:t>Update Standard Views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Orientation</a:t>
            </a:r>
            <a:r>
              <a:rPr lang="en-US" dirty="0"/>
              <a:t> window click</a:t>
            </a:r>
            <a:r>
              <a:rPr lang="en-US" dirty="0" smtClean="0"/>
              <a:t> on the </a:t>
            </a:r>
            <a:r>
              <a:rPr lang="en-US" b="1" dirty="0" smtClean="0"/>
              <a:t>Top View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You will receive a warning about the change, click </a:t>
            </a:r>
            <a:r>
              <a:rPr lang="en-US" b="1" dirty="0" smtClean="0"/>
              <a:t>Yes</a:t>
            </a:r>
            <a:r>
              <a:rPr lang="en-US" dirty="0" smtClean="0"/>
              <a:t> 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Click on </a:t>
            </a:r>
            <a:r>
              <a:rPr lang="en-US" dirty="0" err="1" smtClean="0"/>
              <a:t>Iso</a:t>
            </a:r>
            <a:r>
              <a:rPr lang="en-US" dirty="0"/>
              <a:t>-</a:t>
            </a:r>
            <a:r>
              <a:rPr lang="en-US" dirty="0" smtClean="0"/>
              <a:t>view, which now shows the correct orientation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Rename plane names to Water Line, Frame/Fuselage Station and Butt Line “zeros” as follows:</a:t>
            </a:r>
          </a:p>
          <a:p>
            <a:pPr marL="914400" lvl="2" indent="-228600">
              <a:buFont typeface="+mj-lt"/>
              <a:buAutoNum type="arabicPeriod"/>
            </a:pPr>
            <a:r>
              <a:rPr lang="en-US" dirty="0" smtClean="0"/>
              <a:t>Front Plane to WL0 </a:t>
            </a:r>
          </a:p>
          <a:p>
            <a:pPr marL="914400" lvl="2" indent="-228600">
              <a:buFont typeface="+mj-lt"/>
              <a:buAutoNum type="arabicPeriod"/>
            </a:pPr>
            <a:r>
              <a:rPr lang="en-US" dirty="0" smtClean="0"/>
              <a:t>Top Plane to FS0</a:t>
            </a:r>
          </a:p>
          <a:p>
            <a:pPr marL="914400" lvl="2" indent="-228600">
              <a:buFont typeface="+mj-lt"/>
              <a:buAutoNum type="arabicPeriod"/>
            </a:pPr>
            <a:r>
              <a:rPr lang="en-US" dirty="0" smtClean="0"/>
              <a:t>Right Plane to BL0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dirty="0"/>
              <a:t>Add a </a:t>
            </a:r>
            <a:r>
              <a:rPr lang="en-US" b="1" dirty="0"/>
              <a:t>Coordinate System (CS) </a:t>
            </a:r>
            <a:r>
              <a:rPr lang="en-US" dirty="0"/>
              <a:t>to the part and rename the </a:t>
            </a:r>
            <a:r>
              <a:rPr lang="en-US" b="1" dirty="0"/>
              <a:t>CS</a:t>
            </a:r>
            <a:r>
              <a:rPr lang="en-US" dirty="0"/>
              <a:t> to </a:t>
            </a:r>
            <a:r>
              <a:rPr lang="en-US" dirty="0" smtClean="0"/>
              <a:t>“</a:t>
            </a:r>
            <a:r>
              <a:rPr lang="en-US" b="1" dirty="0" smtClean="0"/>
              <a:t>ACS”  (</a:t>
            </a:r>
            <a:r>
              <a:rPr lang="en-US" dirty="0" smtClean="0"/>
              <a:t>May need to “Rebuild” to have the name show up properly)</a:t>
            </a:r>
            <a:endParaRPr lang="en-US" dirty="0"/>
          </a:p>
          <a:p>
            <a:pPr marL="571500" lvl="1" indent="-228600">
              <a:buFont typeface="+mj-lt"/>
              <a:buAutoNum type="arabicPeriod"/>
            </a:pPr>
            <a:r>
              <a:rPr lang="en-US" dirty="0" smtClean="0"/>
              <a:t>Save part as a </a:t>
            </a:r>
            <a:r>
              <a:rPr lang="en-US" b="1" dirty="0" smtClean="0"/>
              <a:t>Part Template</a:t>
            </a:r>
            <a:r>
              <a:rPr lang="en-US" dirty="0" smtClean="0"/>
              <a:t>: call it </a:t>
            </a:r>
            <a:r>
              <a:rPr lang="en-US" b="1" dirty="0" smtClean="0"/>
              <a:t>STARTPART</a:t>
            </a:r>
          </a:p>
          <a:p>
            <a:pPr marL="571500" lvl="1" indent="-228600">
              <a:buFont typeface="+mj-lt"/>
              <a:buAutoNum type="arabicPeriod"/>
            </a:pPr>
            <a:r>
              <a:rPr lang="en-US" b="1" dirty="0" smtClean="0"/>
              <a:t>Use the STARTPART for all your parts that are to be in one location only, i.e. loft, primary structural parts and control surface parts.  Payloads, LRUs, </a:t>
            </a:r>
            <a:r>
              <a:rPr lang="en-US" b="1" dirty="0" err="1" smtClean="0"/>
              <a:t>etc</a:t>
            </a:r>
            <a:r>
              <a:rPr lang="en-US" b="1" dirty="0" smtClean="0"/>
              <a:t>, may be modeled at 0, 0, 0 and assembled into ACS.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2" y="1084080"/>
            <a:ext cx="1631950" cy="2120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343993" y="1821305"/>
            <a:ext cx="254833" cy="21735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57207" y="1040161"/>
            <a:ext cx="2241029" cy="503825"/>
          </a:xfrm>
          <a:custGeom>
            <a:avLst/>
            <a:gdLst>
              <a:gd name="connsiteX0" fmla="*/ 0 w 2046157"/>
              <a:gd name="connsiteY0" fmla="*/ 481340 h 481340"/>
              <a:gd name="connsiteX1" fmla="*/ 1394085 w 2046157"/>
              <a:gd name="connsiteY1" fmla="*/ 1654 h 481340"/>
              <a:gd name="connsiteX2" fmla="*/ 2046157 w 2046157"/>
              <a:gd name="connsiteY2" fmla="*/ 353923 h 48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6157" h="481340">
                <a:moveTo>
                  <a:pt x="0" y="481340"/>
                </a:moveTo>
                <a:cubicBezTo>
                  <a:pt x="526529" y="252115"/>
                  <a:pt x="1053059" y="22890"/>
                  <a:pt x="1394085" y="1654"/>
                </a:cubicBezTo>
                <a:cubicBezTo>
                  <a:pt x="1735111" y="-19582"/>
                  <a:pt x="1890634" y="167170"/>
                  <a:pt x="2046157" y="353923"/>
                </a:cubicBezTo>
              </a:path>
            </a:pathLst>
          </a:custGeom>
          <a:noFill/>
          <a:ln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3912433" y="1866275"/>
            <a:ext cx="1431560" cy="63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889948" y="1521503"/>
            <a:ext cx="1558977" cy="5171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12826" y="1686394"/>
            <a:ext cx="2076138" cy="5471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28595" r="22064" b="7522"/>
          <a:stretch/>
        </p:blipFill>
        <p:spPr>
          <a:xfrm>
            <a:off x="5063225" y="2584721"/>
            <a:ext cx="1371600" cy="10587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1" name="Straight Arrow Connector 20"/>
          <p:cNvCxnSpPr>
            <a:endCxn id="20" idx="1"/>
          </p:cNvCxnSpPr>
          <p:nvPr/>
        </p:nvCxnSpPr>
        <p:spPr>
          <a:xfrm>
            <a:off x="3807502" y="2480872"/>
            <a:ext cx="1255723" cy="6332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09271" y="4482059"/>
            <a:ext cx="463945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“STARTASSY” was also created in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this way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noc_ppt_16x9size_template(rev031115)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Northrop Grumman 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DSU normal" id="{CAB01DE5-025B-7F48-B3B7-99F67B037ECA}" vid="{37A7EC2C-E740-4B42-BBA3-6EF20952D2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6BE7AF4F5A84D99D12AFC100C8999" ma:contentTypeVersion="1" ma:contentTypeDescription="Create a new document." ma:contentTypeScope="" ma:versionID="2c4c3b94c5af89e1187f8cf81b1e62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522BB8-B5B3-4974-A3F7-003130968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7CBD90-7DDD-4D0C-9AE3-10115023CB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E88F55-3418-4DFE-AF21-9332F55217C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SDSU normal</Template>
  <TotalTime>1737</TotalTime>
  <Words>630</Words>
  <Application>Microsoft Macintosh PowerPoint</Application>
  <PresentationFormat>Custom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Narrow</vt:lpstr>
      <vt:lpstr>Tahoma</vt:lpstr>
      <vt:lpstr>Arial</vt:lpstr>
      <vt:lpstr>noc_ppt_16x9size_template(rev031115)</vt:lpstr>
      <vt:lpstr>CAD Design  Part 1</vt:lpstr>
      <vt:lpstr>Background/Purpose</vt:lpstr>
      <vt:lpstr>Standardization</vt:lpstr>
      <vt:lpstr>Part/Assembly Template for SolidWorks</vt:lpstr>
      <vt:lpstr>Example</vt:lpstr>
      <vt:lpstr>PowerPoint Presentation</vt:lpstr>
      <vt:lpstr>Creating a “STARTPART” template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Lofting</dc:title>
  <dc:creator>Microsoft Office User</dc:creator>
  <cp:lastModifiedBy>Microsoft Office User</cp:lastModifiedBy>
  <cp:revision>260</cp:revision>
  <dcterms:created xsi:type="dcterms:W3CDTF">2016-03-14T12:48:13Z</dcterms:created>
  <dcterms:modified xsi:type="dcterms:W3CDTF">2017-09-18T11:43:30Z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0x010100AE16BE7AF4F5A84D99D12AFC100C8999</vt:lpwstr>
  </property>
</Properties>
</file>