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45" r:id="rId5"/>
    <p:sldId id="347" r:id="rId6"/>
    <p:sldId id="364" r:id="rId7"/>
    <p:sldId id="354" r:id="rId8"/>
    <p:sldId id="355" r:id="rId9"/>
    <p:sldId id="351" r:id="rId10"/>
    <p:sldId id="348" r:id="rId11"/>
    <p:sldId id="365" r:id="rId12"/>
    <p:sldId id="352" r:id="rId13"/>
    <p:sldId id="353" r:id="rId14"/>
    <p:sldId id="361" r:id="rId15"/>
    <p:sldId id="357" r:id="rId16"/>
    <p:sldId id="358" r:id="rId17"/>
    <p:sldId id="362" r:id="rId18"/>
    <p:sldId id="363" r:id="rId19"/>
    <p:sldId id="344" r:id="rId20"/>
  </p:sldIdLst>
  <p:sldSz cx="6864350" cy="514826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D2C694"/>
    <a:srgbClr val="C41230"/>
    <a:srgbClr val="005DAA"/>
    <a:srgbClr val="003E6A"/>
    <a:srgbClr val="575F6D"/>
    <a:srgbClr val="FF9933"/>
    <a:srgbClr val="5DAA00"/>
    <a:srgbClr val="4FA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 autoAdjust="0"/>
    <p:restoredTop sz="97959" autoAdjust="0"/>
  </p:normalViewPr>
  <p:slideViewPr>
    <p:cSldViewPr snapToGrid="0">
      <p:cViewPr>
        <p:scale>
          <a:sx n="150" d="100"/>
          <a:sy n="150" d="100"/>
        </p:scale>
        <p:origin x="2016" y="224"/>
      </p:cViewPr>
      <p:guideLst>
        <p:guide orient="horz" pos="686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/>
          <p:cNvSpPr>
            <a:spLocks noGrp="1"/>
          </p:cNvSpPr>
          <p:nvPr>
            <p:ph type="ctrTitle" hasCustomPrompt="1"/>
          </p:nvPr>
        </p:nvSpPr>
        <p:spPr>
          <a:xfrm>
            <a:off x="3189064" y="1503363"/>
            <a:ext cx="3440517" cy="1344880"/>
          </a:xfrm>
        </p:spPr>
        <p:txBody>
          <a:bodyPr tIns="457200" bIns="548640"/>
          <a:lstStyle>
            <a:lvl1pPr algn="r">
              <a:defRPr sz="2700" b="1" spc="3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203519" y="2952751"/>
            <a:ext cx="3424465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75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21pt.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199454" y="3506220"/>
            <a:ext cx="3430127" cy="457200"/>
          </a:xfrm>
        </p:spPr>
        <p:txBody>
          <a:bodyPr wrap="none" tIns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 smtClean="0"/>
              <a:t>Meeting date(s), Arial 18pt.</a:t>
            </a:r>
            <a:endParaRPr lang="en-US" dirty="0"/>
          </a:p>
        </p:txBody>
      </p:sp>
      <p:sp>
        <p:nvSpPr>
          <p:cNvPr id="9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93174" y="3971244"/>
            <a:ext cx="3433313" cy="457200"/>
          </a:xfrm>
        </p:spPr>
        <p:txBody>
          <a:bodyPr wrap="none" bIns="18288" anchor="b" anchorCtr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18pt.</a:t>
            </a:r>
            <a:endParaRPr lang="en-US" dirty="0"/>
          </a:p>
        </p:txBody>
      </p:sp>
      <p:sp>
        <p:nvSpPr>
          <p:cNvPr id="10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185347" y="4471988"/>
            <a:ext cx="2441138" cy="381000"/>
          </a:xfrm>
        </p:spPr>
        <p:txBody>
          <a:bodyPr wrap="square" tIns="0" bIns="438912">
            <a:noAutofit/>
          </a:bodyPr>
          <a:lstStyle>
            <a:lvl1pPr algn="r">
              <a:buNone/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 dirty="0" smtClean="0"/>
              <a:t>Speaker’s title, Arial 12pt.</a:t>
            </a:r>
            <a:endParaRPr lang="en-US" dirty="0"/>
          </a:p>
        </p:txBody>
      </p:sp>
      <p:pic>
        <p:nvPicPr>
          <p:cNvPr id="8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3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2904606" y="2345531"/>
            <a:ext cx="3723378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00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Break (Click to Add Title)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110" y="2540"/>
            <a:ext cx="4875357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6101644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47" y="4754566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210" y="1273077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836438"/>
            <a:ext cx="686435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41230"/>
                </a:gs>
                <a:gs pos="100000">
                  <a:srgbClr val="D2C69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343" y="2540"/>
            <a:ext cx="4880123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386120" y="1085850"/>
            <a:ext cx="6098070" cy="34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3" y="4748043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640" y="140211"/>
            <a:ext cx="812630" cy="5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61" r:id="rId3"/>
    <p:sldLayoutId id="2147483672" r:id="rId4"/>
    <p:sldLayoutId id="214748366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172641" indent="-172641" algn="l" rtl="0" eaLnBrk="1" fontAlgn="base" hangingPunct="1">
        <a:spcBef>
          <a:spcPts val="1800"/>
        </a:spcBef>
        <a:spcAft>
          <a:spcPct val="0"/>
        </a:spcAft>
        <a:buChar char="•"/>
        <a:defRPr sz="135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3160" indent="-170260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15579" indent="-129779" algn="l" rtl="0" eaLnBrk="1" fontAlgn="base" hangingPunct="1">
        <a:spcBef>
          <a:spcPts val="450"/>
        </a:spcBef>
        <a:spcAft>
          <a:spcPct val="0"/>
        </a:spcAft>
        <a:buChar char="•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56097" indent="-127397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01379" indent="-129779" algn="l" rtl="0" eaLnBrk="1" fontAlgn="base" hangingPunct="1">
        <a:spcBef>
          <a:spcPts val="450"/>
        </a:spcBef>
        <a:spcAft>
          <a:spcPct val="0"/>
        </a:spcAft>
        <a:buChar char="»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CAD Design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AE460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93172" y="4004583"/>
            <a:ext cx="3433313" cy="457200"/>
          </a:xfrm>
        </p:spPr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Marien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Lecturer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Sketch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2258214" cy="3455988"/>
          </a:xfrm>
        </p:spPr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Scale sketches (planform and side view) with FS, BL, WL locations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Fuselage or Body Loft in CAD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70218" y="1285637"/>
            <a:ext cx="1352525" cy="3987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03315" y="-75130"/>
            <a:ext cx="1330596" cy="3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Splines and Conics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76519" y="1334926"/>
            <a:ext cx="5789570" cy="691671"/>
          </a:xfrm>
          <a:custGeom>
            <a:avLst/>
            <a:gdLst>
              <a:gd name="connsiteX0" fmla="*/ 0 w 5524211"/>
              <a:gd name="connsiteY0" fmla="*/ 380255 h 566070"/>
              <a:gd name="connsiteX1" fmla="*/ 1315366 w 5524211"/>
              <a:gd name="connsiteY1" fmla="*/ 8627 h 566070"/>
              <a:gd name="connsiteX2" fmla="*/ 2777428 w 5524211"/>
              <a:gd name="connsiteY2" fmla="*/ 155322 h 566070"/>
              <a:gd name="connsiteX3" fmla="*/ 3765176 w 5524211"/>
              <a:gd name="connsiteY3" fmla="*/ 566069 h 566070"/>
              <a:gd name="connsiteX4" fmla="*/ 5320145 w 5524211"/>
              <a:gd name="connsiteY4" fmla="*/ 150432 h 566070"/>
              <a:gd name="connsiteX5" fmla="*/ 5505959 w 5524211"/>
              <a:gd name="connsiteY5" fmla="*/ 125983 h 566070"/>
              <a:gd name="connsiteX0" fmla="*/ 0 w 5662434"/>
              <a:gd name="connsiteY0" fmla="*/ 380255 h 566070"/>
              <a:gd name="connsiteX1" fmla="*/ 1315366 w 5662434"/>
              <a:gd name="connsiteY1" fmla="*/ 8627 h 566070"/>
              <a:gd name="connsiteX2" fmla="*/ 2777428 w 5662434"/>
              <a:gd name="connsiteY2" fmla="*/ 155322 h 566070"/>
              <a:gd name="connsiteX3" fmla="*/ 3765176 w 5662434"/>
              <a:gd name="connsiteY3" fmla="*/ 566069 h 566070"/>
              <a:gd name="connsiteX4" fmla="*/ 5320145 w 5662434"/>
              <a:gd name="connsiteY4" fmla="*/ 150432 h 566070"/>
              <a:gd name="connsiteX5" fmla="*/ 5662434 w 5662434"/>
              <a:gd name="connsiteY5" fmla="*/ 33076 h 566070"/>
              <a:gd name="connsiteX0" fmla="*/ 0 w 5662434"/>
              <a:gd name="connsiteY0" fmla="*/ 380255 h 574355"/>
              <a:gd name="connsiteX1" fmla="*/ 1315366 w 5662434"/>
              <a:gd name="connsiteY1" fmla="*/ 8627 h 574355"/>
              <a:gd name="connsiteX2" fmla="*/ 2777428 w 5662434"/>
              <a:gd name="connsiteY2" fmla="*/ 155322 h 574355"/>
              <a:gd name="connsiteX3" fmla="*/ 3765176 w 5662434"/>
              <a:gd name="connsiteY3" fmla="*/ 566069 h 574355"/>
              <a:gd name="connsiteX4" fmla="*/ 4953407 w 5662434"/>
              <a:gd name="connsiteY4" fmla="*/ 399814 h 574355"/>
              <a:gd name="connsiteX5" fmla="*/ 5662434 w 5662434"/>
              <a:gd name="connsiteY5" fmla="*/ 33076 h 574355"/>
              <a:gd name="connsiteX0" fmla="*/ 0 w 5662434"/>
              <a:gd name="connsiteY0" fmla="*/ 379163 h 468471"/>
              <a:gd name="connsiteX1" fmla="*/ 1315366 w 5662434"/>
              <a:gd name="connsiteY1" fmla="*/ 7535 h 468471"/>
              <a:gd name="connsiteX2" fmla="*/ 2777428 w 5662434"/>
              <a:gd name="connsiteY2" fmla="*/ 154230 h 468471"/>
              <a:gd name="connsiteX3" fmla="*/ 3735837 w 5662434"/>
              <a:gd name="connsiteY3" fmla="*/ 447620 h 468471"/>
              <a:gd name="connsiteX4" fmla="*/ 4953407 w 5662434"/>
              <a:gd name="connsiteY4" fmla="*/ 398722 h 468471"/>
              <a:gd name="connsiteX5" fmla="*/ 5662434 w 5662434"/>
              <a:gd name="connsiteY5" fmla="*/ 31984 h 468471"/>
              <a:gd name="connsiteX0" fmla="*/ 0 w 5662434"/>
              <a:gd name="connsiteY0" fmla="*/ 377773 h 465996"/>
              <a:gd name="connsiteX1" fmla="*/ 1315366 w 5662434"/>
              <a:gd name="connsiteY1" fmla="*/ 6145 h 465996"/>
              <a:gd name="connsiteX2" fmla="*/ 2567165 w 5662434"/>
              <a:gd name="connsiteY2" fmla="*/ 167510 h 465996"/>
              <a:gd name="connsiteX3" fmla="*/ 3735837 w 5662434"/>
              <a:gd name="connsiteY3" fmla="*/ 446230 h 465996"/>
              <a:gd name="connsiteX4" fmla="*/ 4953407 w 5662434"/>
              <a:gd name="connsiteY4" fmla="*/ 397332 h 465996"/>
              <a:gd name="connsiteX5" fmla="*/ 5662434 w 5662434"/>
              <a:gd name="connsiteY5" fmla="*/ 30594 h 465996"/>
              <a:gd name="connsiteX0" fmla="*/ 0 w 5662434"/>
              <a:gd name="connsiteY0" fmla="*/ 347179 h 435402"/>
              <a:gd name="connsiteX1" fmla="*/ 1158891 w 5662434"/>
              <a:gd name="connsiteY1" fmla="*/ 24450 h 435402"/>
              <a:gd name="connsiteX2" fmla="*/ 2567165 w 5662434"/>
              <a:gd name="connsiteY2" fmla="*/ 136916 h 435402"/>
              <a:gd name="connsiteX3" fmla="*/ 3735837 w 5662434"/>
              <a:gd name="connsiteY3" fmla="*/ 415636 h 435402"/>
              <a:gd name="connsiteX4" fmla="*/ 4953407 w 5662434"/>
              <a:gd name="connsiteY4" fmla="*/ 366738 h 435402"/>
              <a:gd name="connsiteX5" fmla="*/ 5662434 w 5662434"/>
              <a:gd name="connsiteY5" fmla="*/ 0 h 435402"/>
              <a:gd name="connsiteX0" fmla="*/ 0 w 5877587"/>
              <a:gd name="connsiteY0" fmla="*/ 479205 h 479205"/>
              <a:gd name="connsiteX1" fmla="*/ 1374044 w 5877587"/>
              <a:gd name="connsiteY1" fmla="*/ 24450 h 479205"/>
              <a:gd name="connsiteX2" fmla="*/ 2782318 w 5877587"/>
              <a:gd name="connsiteY2" fmla="*/ 136916 h 479205"/>
              <a:gd name="connsiteX3" fmla="*/ 3950990 w 5877587"/>
              <a:gd name="connsiteY3" fmla="*/ 415636 h 479205"/>
              <a:gd name="connsiteX4" fmla="*/ 5168560 w 5877587"/>
              <a:gd name="connsiteY4" fmla="*/ 366738 h 479205"/>
              <a:gd name="connsiteX5" fmla="*/ 5877587 w 5877587"/>
              <a:gd name="connsiteY5" fmla="*/ 0 h 479205"/>
              <a:gd name="connsiteX0" fmla="*/ 0 w 5877587"/>
              <a:gd name="connsiteY0" fmla="*/ 479205 h 479235"/>
              <a:gd name="connsiteX1" fmla="*/ 1374044 w 5877587"/>
              <a:gd name="connsiteY1" fmla="*/ 24450 h 479235"/>
              <a:gd name="connsiteX2" fmla="*/ 2782318 w 5877587"/>
              <a:gd name="connsiteY2" fmla="*/ 136916 h 479235"/>
              <a:gd name="connsiteX3" fmla="*/ 3950990 w 5877587"/>
              <a:gd name="connsiteY3" fmla="*/ 415636 h 479235"/>
              <a:gd name="connsiteX4" fmla="*/ 5168560 w 5877587"/>
              <a:gd name="connsiteY4" fmla="*/ 366738 h 479235"/>
              <a:gd name="connsiteX5" fmla="*/ 5877587 w 5877587"/>
              <a:gd name="connsiteY5" fmla="*/ 0 h 479235"/>
              <a:gd name="connsiteX0" fmla="*/ 0 w 5877587"/>
              <a:gd name="connsiteY0" fmla="*/ 479205 h 479205"/>
              <a:gd name="connsiteX1" fmla="*/ 1374044 w 5877587"/>
              <a:gd name="connsiteY1" fmla="*/ 24450 h 479205"/>
              <a:gd name="connsiteX2" fmla="*/ 2782318 w 5877587"/>
              <a:gd name="connsiteY2" fmla="*/ 136916 h 479205"/>
              <a:gd name="connsiteX3" fmla="*/ 3950990 w 5877587"/>
              <a:gd name="connsiteY3" fmla="*/ 415636 h 479205"/>
              <a:gd name="connsiteX4" fmla="*/ 5168560 w 5877587"/>
              <a:gd name="connsiteY4" fmla="*/ 366738 h 479205"/>
              <a:gd name="connsiteX5" fmla="*/ 5877587 w 5877587"/>
              <a:gd name="connsiteY5" fmla="*/ 0 h 479205"/>
              <a:gd name="connsiteX0" fmla="*/ 0 w 5877587"/>
              <a:gd name="connsiteY0" fmla="*/ 479205 h 479205"/>
              <a:gd name="connsiteX1" fmla="*/ 1374044 w 5877587"/>
              <a:gd name="connsiteY1" fmla="*/ 24450 h 479205"/>
              <a:gd name="connsiteX2" fmla="*/ 2782318 w 5877587"/>
              <a:gd name="connsiteY2" fmla="*/ 136916 h 479205"/>
              <a:gd name="connsiteX3" fmla="*/ 3950990 w 5877587"/>
              <a:gd name="connsiteY3" fmla="*/ 415636 h 479205"/>
              <a:gd name="connsiteX4" fmla="*/ 5168560 w 5877587"/>
              <a:gd name="connsiteY4" fmla="*/ 366738 h 479205"/>
              <a:gd name="connsiteX5" fmla="*/ 5877587 w 5877587"/>
              <a:gd name="connsiteY5" fmla="*/ 0 h 479205"/>
              <a:gd name="connsiteX0" fmla="*/ 0 w 5877587"/>
              <a:gd name="connsiteY0" fmla="*/ 531012 h 531012"/>
              <a:gd name="connsiteX1" fmla="*/ 1374044 w 5877587"/>
              <a:gd name="connsiteY1" fmla="*/ 76257 h 531012"/>
              <a:gd name="connsiteX2" fmla="*/ 2782318 w 5877587"/>
              <a:gd name="connsiteY2" fmla="*/ 188723 h 531012"/>
              <a:gd name="connsiteX3" fmla="*/ 3950990 w 5877587"/>
              <a:gd name="connsiteY3" fmla="*/ 467443 h 531012"/>
              <a:gd name="connsiteX4" fmla="*/ 5168560 w 5877587"/>
              <a:gd name="connsiteY4" fmla="*/ 418545 h 531012"/>
              <a:gd name="connsiteX5" fmla="*/ 5877587 w 5877587"/>
              <a:gd name="connsiteY5" fmla="*/ 51807 h 531012"/>
              <a:gd name="connsiteX0" fmla="*/ 0 w 5877587"/>
              <a:gd name="connsiteY0" fmla="*/ 532464 h 532464"/>
              <a:gd name="connsiteX1" fmla="*/ 1374044 w 5877587"/>
              <a:gd name="connsiteY1" fmla="*/ 77709 h 532464"/>
              <a:gd name="connsiteX2" fmla="*/ 2782318 w 5877587"/>
              <a:gd name="connsiteY2" fmla="*/ 190175 h 532464"/>
              <a:gd name="connsiteX3" fmla="*/ 3950990 w 5877587"/>
              <a:gd name="connsiteY3" fmla="*/ 468895 h 532464"/>
              <a:gd name="connsiteX4" fmla="*/ 5168560 w 5877587"/>
              <a:gd name="connsiteY4" fmla="*/ 419997 h 532464"/>
              <a:gd name="connsiteX5" fmla="*/ 5877587 w 5877587"/>
              <a:gd name="connsiteY5" fmla="*/ 53259 h 532464"/>
              <a:gd name="connsiteX0" fmla="*/ 0 w 5877587"/>
              <a:gd name="connsiteY0" fmla="*/ 487322 h 487322"/>
              <a:gd name="connsiteX1" fmla="*/ 1374044 w 5877587"/>
              <a:gd name="connsiteY1" fmla="*/ 32567 h 487322"/>
              <a:gd name="connsiteX2" fmla="*/ 2782318 w 5877587"/>
              <a:gd name="connsiteY2" fmla="*/ 145033 h 487322"/>
              <a:gd name="connsiteX3" fmla="*/ 3950990 w 5877587"/>
              <a:gd name="connsiteY3" fmla="*/ 423753 h 487322"/>
              <a:gd name="connsiteX4" fmla="*/ 5168560 w 5877587"/>
              <a:gd name="connsiteY4" fmla="*/ 374855 h 487322"/>
              <a:gd name="connsiteX5" fmla="*/ 5877587 w 5877587"/>
              <a:gd name="connsiteY5" fmla="*/ 8117 h 487322"/>
              <a:gd name="connsiteX0" fmla="*/ 0 w 5877587"/>
              <a:gd name="connsiteY0" fmla="*/ 487322 h 487322"/>
              <a:gd name="connsiteX1" fmla="*/ 1374044 w 5877587"/>
              <a:gd name="connsiteY1" fmla="*/ 32567 h 487322"/>
              <a:gd name="connsiteX2" fmla="*/ 2782318 w 5877587"/>
              <a:gd name="connsiteY2" fmla="*/ 145033 h 487322"/>
              <a:gd name="connsiteX3" fmla="*/ 3950990 w 5877587"/>
              <a:gd name="connsiteY3" fmla="*/ 423753 h 487322"/>
              <a:gd name="connsiteX4" fmla="*/ 5168560 w 5877587"/>
              <a:gd name="connsiteY4" fmla="*/ 374855 h 487322"/>
              <a:gd name="connsiteX5" fmla="*/ 5877587 w 5877587"/>
              <a:gd name="connsiteY5" fmla="*/ 8117 h 487322"/>
              <a:gd name="connsiteX0" fmla="*/ 0 w 5877587"/>
              <a:gd name="connsiteY0" fmla="*/ 574903 h 574903"/>
              <a:gd name="connsiteX1" fmla="*/ 1374044 w 5877587"/>
              <a:gd name="connsiteY1" fmla="*/ 120148 h 574903"/>
              <a:gd name="connsiteX2" fmla="*/ 2792097 w 5877587"/>
              <a:gd name="connsiteY2" fmla="*/ 81029 h 574903"/>
              <a:gd name="connsiteX3" fmla="*/ 3950990 w 5877587"/>
              <a:gd name="connsiteY3" fmla="*/ 511334 h 574903"/>
              <a:gd name="connsiteX4" fmla="*/ 5168560 w 5877587"/>
              <a:gd name="connsiteY4" fmla="*/ 462436 h 574903"/>
              <a:gd name="connsiteX5" fmla="*/ 5877587 w 5877587"/>
              <a:gd name="connsiteY5" fmla="*/ 95698 h 574903"/>
              <a:gd name="connsiteX0" fmla="*/ 0 w 5877587"/>
              <a:gd name="connsiteY0" fmla="*/ 493874 h 493874"/>
              <a:gd name="connsiteX1" fmla="*/ 1374044 w 5877587"/>
              <a:gd name="connsiteY1" fmla="*/ 39119 h 493874"/>
              <a:gd name="connsiteX2" fmla="*/ 2792097 w 5877587"/>
              <a:gd name="connsiteY2" fmla="*/ 0 h 493874"/>
              <a:gd name="connsiteX3" fmla="*/ 3950990 w 5877587"/>
              <a:gd name="connsiteY3" fmla="*/ 430305 h 493874"/>
              <a:gd name="connsiteX4" fmla="*/ 5168560 w 5877587"/>
              <a:gd name="connsiteY4" fmla="*/ 381407 h 493874"/>
              <a:gd name="connsiteX5" fmla="*/ 5877587 w 5877587"/>
              <a:gd name="connsiteY5" fmla="*/ 14669 h 493874"/>
              <a:gd name="connsiteX0" fmla="*/ 0 w 5877587"/>
              <a:gd name="connsiteY0" fmla="*/ 574903 h 574903"/>
              <a:gd name="connsiteX1" fmla="*/ 1374044 w 5877587"/>
              <a:gd name="connsiteY1" fmla="*/ 120148 h 574903"/>
              <a:gd name="connsiteX2" fmla="*/ 2792097 w 5877587"/>
              <a:gd name="connsiteY2" fmla="*/ 81029 h 574903"/>
              <a:gd name="connsiteX3" fmla="*/ 3950990 w 5877587"/>
              <a:gd name="connsiteY3" fmla="*/ 511334 h 574903"/>
              <a:gd name="connsiteX4" fmla="*/ 5168560 w 5877587"/>
              <a:gd name="connsiteY4" fmla="*/ 462436 h 574903"/>
              <a:gd name="connsiteX5" fmla="*/ 5877587 w 5877587"/>
              <a:gd name="connsiteY5" fmla="*/ 95698 h 574903"/>
              <a:gd name="connsiteX0" fmla="*/ 0 w 5877587"/>
              <a:gd name="connsiteY0" fmla="*/ 550749 h 550749"/>
              <a:gd name="connsiteX1" fmla="*/ 1374044 w 5877587"/>
              <a:gd name="connsiteY1" fmla="*/ 95994 h 550749"/>
              <a:gd name="connsiteX2" fmla="*/ 2792097 w 5877587"/>
              <a:gd name="connsiteY2" fmla="*/ 56875 h 550749"/>
              <a:gd name="connsiteX3" fmla="*/ 3950990 w 5877587"/>
              <a:gd name="connsiteY3" fmla="*/ 487180 h 550749"/>
              <a:gd name="connsiteX4" fmla="*/ 5168560 w 5877587"/>
              <a:gd name="connsiteY4" fmla="*/ 438282 h 550749"/>
              <a:gd name="connsiteX5" fmla="*/ 5877587 w 5877587"/>
              <a:gd name="connsiteY5" fmla="*/ 71544 h 550749"/>
              <a:gd name="connsiteX0" fmla="*/ 0 w 5877587"/>
              <a:gd name="connsiteY0" fmla="*/ 550749 h 550749"/>
              <a:gd name="connsiteX1" fmla="*/ 1374044 w 5877587"/>
              <a:gd name="connsiteY1" fmla="*/ 95994 h 550749"/>
              <a:gd name="connsiteX2" fmla="*/ 2792097 w 5877587"/>
              <a:gd name="connsiteY2" fmla="*/ 56875 h 550749"/>
              <a:gd name="connsiteX3" fmla="*/ 3950990 w 5877587"/>
              <a:gd name="connsiteY3" fmla="*/ 487180 h 550749"/>
              <a:gd name="connsiteX4" fmla="*/ 5168560 w 5877587"/>
              <a:gd name="connsiteY4" fmla="*/ 438282 h 550749"/>
              <a:gd name="connsiteX5" fmla="*/ 5877587 w 5877587"/>
              <a:gd name="connsiteY5" fmla="*/ 71544 h 550749"/>
              <a:gd name="connsiteX0" fmla="*/ 0 w 5877587"/>
              <a:gd name="connsiteY0" fmla="*/ 555007 h 555007"/>
              <a:gd name="connsiteX1" fmla="*/ 1374044 w 5877587"/>
              <a:gd name="connsiteY1" fmla="*/ 100252 h 555007"/>
              <a:gd name="connsiteX2" fmla="*/ 2792097 w 5877587"/>
              <a:gd name="connsiteY2" fmla="*/ 61133 h 555007"/>
              <a:gd name="connsiteX3" fmla="*/ 3950990 w 5877587"/>
              <a:gd name="connsiteY3" fmla="*/ 491438 h 555007"/>
              <a:gd name="connsiteX4" fmla="*/ 5168560 w 5877587"/>
              <a:gd name="connsiteY4" fmla="*/ 442540 h 555007"/>
              <a:gd name="connsiteX5" fmla="*/ 5877587 w 5877587"/>
              <a:gd name="connsiteY5" fmla="*/ 75802 h 555007"/>
              <a:gd name="connsiteX0" fmla="*/ 0 w 5877587"/>
              <a:gd name="connsiteY0" fmla="*/ 555007 h 579737"/>
              <a:gd name="connsiteX1" fmla="*/ 1374044 w 5877587"/>
              <a:gd name="connsiteY1" fmla="*/ 100252 h 579737"/>
              <a:gd name="connsiteX2" fmla="*/ 2792097 w 5877587"/>
              <a:gd name="connsiteY2" fmla="*/ 61133 h 579737"/>
              <a:gd name="connsiteX3" fmla="*/ 3950990 w 5877587"/>
              <a:gd name="connsiteY3" fmla="*/ 491438 h 579737"/>
              <a:gd name="connsiteX4" fmla="*/ 5168560 w 5877587"/>
              <a:gd name="connsiteY4" fmla="*/ 442540 h 579737"/>
              <a:gd name="connsiteX5" fmla="*/ 5877587 w 5877587"/>
              <a:gd name="connsiteY5" fmla="*/ 75802 h 579737"/>
              <a:gd name="connsiteX0" fmla="*/ 0 w 6058511"/>
              <a:gd name="connsiteY0" fmla="*/ 555007 h 555007"/>
              <a:gd name="connsiteX1" fmla="*/ 1374044 w 6058511"/>
              <a:gd name="connsiteY1" fmla="*/ 100252 h 555007"/>
              <a:gd name="connsiteX2" fmla="*/ 2792097 w 6058511"/>
              <a:gd name="connsiteY2" fmla="*/ 61133 h 555007"/>
              <a:gd name="connsiteX3" fmla="*/ 3950990 w 6058511"/>
              <a:gd name="connsiteY3" fmla="*/ 491438 h 555007"/>
              <a:gd name="connsiteX4" fmla="*/ 5168560 w 6058511"/>
              <a:gd name="connsiteY4" fmla="*/ 442540 h 555007"/>
              <a:gd name="connsiteX5" fmla="*/ 6058511 w 6058511"/>
              <a:gd name="connsiteY5" fmla="*/ 232277 h 555007"/>
              <a:gd name="connsiteX0" fmla="*/ 0 w 5789570"/>
              <a:gd name="connsiteY0" fmla="*/ 689468 h 691671"/>
              <a:gd name="connsiteX1" fmla="*/ 1374044 w 5789570"/>
              <a:gd name="connsiteY1" fmla="*/ 234713 h 691671"/>
              <a:gd name="connsiteX2" fmla="*/ 2792097 w 5789570"/>
              <a:gd name="connsiteY2" fmla="*/ 195594 h 691671"/>
              <a:gd name="connsiteX3" fmla="*/ 3950990 w 5789570"/>
              <a:gd name="connsiteY3" fmla="*/ 625899 h 691671"/>
              <a:gd name="connsiteX4" fmla="*/ 5168560 w 5789570"/>
              <a:gd name="connsiteY4" fmla="*/ 577001 h 691671"/>
              <a:gd name="connsiteX5" fmla="*/ 5789570 w 5789570"/>
              <a:gd name="connsiteY5" fmla="*/ 0 h 6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9570" h="691671">
                <a:moveTo>
                  <a:pt x="0" y="689468"/>
                </a:moveTo>
                <a:cubicBezTo>
                  <a:pt x="377332" y="351254"/>
                  <a:pt x="830458" y="96982"/>
                  <a:pt x="1374044" y="234713"/>
                </a:cubicBezTo>
                <a:cubicBezTo>
                  <a:pt x="1917630" y="372444"/>
                  <a:pt x="2235471" y="438457"/>
                  <a:pt x="2792097" y="195594"/>
                </a:cubicBezTo>
                <a:cubicBezTo>
                  <a:pt x="3348723" y="-47269"/>
                  <a:pt x="3579362" y="503653"/>
                  <a:pt x="3950990" y="625899"/>
                </a:cubicBezTo>
                <a:cubicBezTo>
                  <a:pt x="4322618" y="748145"/>
                  <a:pt x="4862130" y="681318"/>
                  <a:pt x="5168560" y="577001"/>
                </a:cubicBezTo>
                <a:cubicBezTo>
                  <a:pt x="5474990" y="472685"/>
                  <a:pt x="5789570" y="0"/>
                  <a:pt x="5789570" y="0"/>
                </a:cubicBezTo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206" y="1007307"/>
            <a:ext cx="170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Spline example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12" y="2641328"/>
            <a:ext cx="170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Conic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example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1541" y="3030105"/>
            <a:ext cx="933957" cy="1359378"/>
          </a:xfrm>
          <a:custGeom>
            <a:avLst/>
            <a:gdLst>
              <a:gd name="connsiteX0" fmla="*/ 0 w 529954"/>
              <a:gd name="connsiteY0" fmla="*/ 42022 h 667921"/>
              <a:gd name="connsiteX1" fmla="*/ 459645 w 529954"/>
              <a:gd name="connsiteY1" fmla="*/ 66471 h 667921"/>
              <a:gd name="connsiteX2" fmla="*/ 528103 w 529954"/>
              <a:gd name="connsiteY2" fmla="*/ 667921 h 667921"/>
              <a:gd name="connsiteX3" fmla="*/ 528103 w 529954"/>
              <a:gd name="connsiteY3" fmla="*/ 667921 h 667921"/>
              <a:gd name="connsiteX0" fmla="*/ 0 w 529954"/>
              <a:gd name="connsiteY0" fmla="*/ 42022 h 667921"/>
              <a:gd name="connsiteX1" fmla="*/ 459645 w 529954"/>
              <a:gd name="connsiteY1" fmla="*/ 66471 h 667921"/>
              <a:gd name="connsiteX2" fmla="*/ 528103 w 529954"/>
              <a:gd name="connsiteY2" fmla="*/ 667921 h 667921"/>
              <a:gd name="connsiteX3" fmla="*/ 528103 w 529954"/>
              <a:gd name="connsiteY3" fmla="*/ 667921 h 667921"/>
              <a:gd name="connsiteX0" fmla="*/ 0 w 529954"/>
              <a:gd name="connsiteY0" fmla="*/ 42022 h 667921"/>
              <a:gd name="connsiteX1" fmla="*/ 459645 w 529954"/>
              <a:gd name="connsiteY1" fmla="*/ 66471 h 667921"/>
              <a:gd name="connsiteX2" fmla="*/ 528103 w 529954"/>
              <a:gd name="connsiteY2" fmla="*/ 667921 h 667921"/>
              <a:gd name="connsiteX3" fmla="*/ 528103 w 529954"/>
              <a:gd name="connsiteY3" fmla="*/ 667921 h 667921"/>
              <a:gd name="connsiteX0" fmla="*/ 0 w 529954"/>
              <a:gd name="connsiteY0" fmla="*/ 28091 h 653990"/>
              <a:gd name="connsiteX1" fmla="*/ 459645 w 529954"/>
              <a:gd name="connsiteY1" fmla="*/ 52540 h 653990"/>
              <a:gd name="connsiteX2" fmla="*/ 528103 w 529954"/>
              <a:gd name="connsiteY2" fmla="*/ 653990 h 653990"/>
              <a:gd name="connsiteX3" fmla="*/ 528103 w 529954"/>
              <a:gd name="connsiteY3" fmla="*/ 653990 h 653990"/>
              <a:gd name="connsiteX0" fmla="*/ 0 w 528103"/>
              <a:gd name="connsiteY0" fmla="*/ 0 h 625899"/>
              <a:gd name="connsiteX1" fmla="*/ 405857 w 528103"/>
              <a:gd name="connsiteY1" fmla="*/ 146695 h 625899"/>
              <a:gd name="connsiteX2" fmla="*/ 528103 w 528103"/>
              <a:gd name="connsiteY2" fmla="*/ 625899 h 625899"/>
              <a:gd name="connsiteX3" fmla="*/ 528103 w 528103"/>
              <a:gd name="connsiteY3" fmla="*/ 625899 h 625899"/>
              <a:gd name="connsiteX0" fmla="*/ 0 w 528103"/>
              <a:gd name="connsiteY0" fmla="*/ 0 h 625899"/>
              <a:gd name="connsiteX1" fmla="*/ 405857 w 528103"/>
              <a:gd name="connsiteY1" fmla="*/ 146695 h 625899"/>
              <a:gd name="connsiteX2" fmla="*/ 528103 w 528103"/>
              <a:gd name="connsiteY2" fmla="*/ 625899 h 625899"/>
              <a:gd name="connsiteX3" fmla="*/ 528103 w 528103"/>
              <a:gd name="connsiteY3" fmla="*/ 625899 h 625899"/>
              <a:gd name="connsiteX0" fmla="*/ 0 w 528103"/>
              <a:gd name="connsiteY0" fmla="*/ 0 h 625899"/>
              <a:gd name="connsiteX1" fmla="*/ 405857 w 528103"/>
              <a:gd name="connsiteY1" fmla="*/ 146695 h 625899"/>
              <a:gd name="connsiteX2" fmla="*/ 528103 w 528103"/>
              <a:gd name="connsiteY2" fmla="*/ 625899 h 625899"/>
              <a:gd name="connsiteX3" fmla="*/ 528103 w 528103"/>
              <a:gd name="connsiteY3" fmla="*/ 625899 h 625899"/>
              <a:gd name="connsiteX0" fmla="*/ 0 w 655238"/>
              <a:gd name="connsiteY0" fmla="*/ 0 h 689467"/>
              <a:gd name="connsiteX1" fmla="*/ 532992 w 655238"/>
              <a:gd name="connsiteY1" fmla="*/ 210263 h 689467"/>
              <a:gd name="connsiteX2" fmla="*/ 655238 w 655238"/>
              <a:gd name="connsiteY2" fmla="*/ 689467 h 689467"/>
              <a:gd name="connsiteX3" fmla="*/ 655238 w 655238"/>
              <a:gd name="connsiteY3" fmla="*/ 689467 h 689467"/>
              <a:gd name="connsiteX0" fmla="*/ 0 w 674797"/>
              <a:gd name="connsiteY0" fmla="*/ 0 h 665017"/>
              <a:gd name="connsiteX1" fmla="*/ 552551 w 674797"/>
              <a:gd name="connsiteY1" fmla="*/ 185813 h 665017"/>
              <a:gd name="connsiteX2" fmla="*/ 674797 w 674797"/>
              <a:gd name="connsiteY2" fmla="*/ 665017 h 665017"/>
              <a:gd name="connsiteX3" fmla="*/ 674797 w 674797"/>
              <a:gd name="connsiteY3" fmla="*/ 665017 h 665017"/>
              <a:gd name="connsiteX0" fmla="*/ 0 w 674797"/>
              <a:gd name="connsiteY0" fmla="*/ 0 h 665017"/>
              <a:gd name="connsiteX1" fmla="*/ 552551 w 674797"/>
              <a:gd name="connsiteY1" fmla="*/ 185813 h 665017"/>
              <a:gd name="connsiteX2" fmla="*/ 674797 w 674797"/>
              <a:gd name="connsiteY2" fmla="*/ 665017 h 665017"/>
              <a:gd name="connsiteX3" fmla="*/ 674797 w 674797"/>
              <a:gd name="connsiteY3" fmla="*/ 665017 h 665017"/>
              <a:gd name="connsiteX0" fmla="*/ 0 w 630788"/>
              <a:gd name="connsiteY0" fmla="*/ 0 h 586779"/>
              <a:gd name="connsiteX1" fmla="*/ 508542 w 630788"/>
              <a:gd name="connsiteY1" fmla="*/ 107575 h 586779"/>
              <a:gd name="connsiteX2" fmla="*/ 630788 w 630788"/>
              <a:gd name="connsiteY2" fmla="*/ 586779 h 586779"/>
              <a:gd name="connsiteX3" fmla="*/ 630788 w 630788"/>
              <a:gd name="connsiteY3" fmla="*/ 586779 h 586779"/>
              <a:gd name="connsiteX0" fmla="*/ 0 w 836519"/>
              <a:gd name="connsiteY0" fmla="*/ 0 h 880169"/>
              <a:gd name="connsiteX1" fmla="*/ 713915 w 836519"/>
              <a:gd name="connsiteY1" fmla="*/ 400965 h 880169"/>
              <a:gd name="connsiteX2" fmla="*/ 836161 w 836519"/>
              <a:gd name="connsiteY2" fmla="*/ 880169 h 880169"/>
              <a:gd name="connsiteX3" fmla="*/ 836161 w 836519"/>
              <a:gd name="connsiteY3" fmla="*/ 880169 h 880169"/>
              <a:gd name="connsiteX0" fmla="*/ 0 w 841482"/>
              <a:gd name="connsiteY0" fmla="*/ 0 h 889949"/>
              <a:gd name="connsiteX1" fmla="*/ 718805 w 841482"/>
              <a:gd name="connsiteY1" fmla="*/ 410745 h 889949"/>
              <a:gd name="connsiteX2" fmla="*/ 841051 w 841482"/>
              <a:gd name="connsiteY2" fmla="*/ 889949 h 889949"/>
              <a:gd name="connsiteX3" fmla="*/ 841051 w 841482"/>
              <a:gd name="connsiteY3" fmla="*/ 889949 h 889949"/>
              <a:gd name="connsiteX0" fmla="*/ 0 w 1105102"/>
              <a:gd name="connsiteY0" fmla="*/ 0 h 1178450"/>
              <a:gd name="connsiteX1" fmla="*/ 718805 w 1105102"/>
              <a:gd name="connsiteY1" fmla="*/ 410745 h 1178450"/>
              <a:gd name="connsiteX2" fmla="*/ 841051 w 1105102"/>
              <a:gd name="connsiteY2" fmla="*/ 889949 h 1178450"/>
              <a:gd name="connsiteX3" fmla="*/ 1105102 w 1105102"/>
              <a:gd name="connsiteY3" fmla="*/ 1178450 h 1178450"/>
              <a:gd name="connsiteX0" fmla="*/ 0 w 1105102"/>
              <a:gd name="connsiteY0" fmla="*/ 0 h 1178450"/>
              <a:gd name="connsiteX1" fmla="*/ 718805 w 1105102"/>
              <a:gd name="connsiteY1" fmla="*/ 410745 h 1178450"/>
              <a:gd name="connsiteX2" fmla="*/ 1105102 w 1105102"/>
              <a:gd name="connsiteY2" fmla="*/ 1178450 h 1178450"/>
              <a:gd name="connsiteX0" fmla="*/ 0 w 933957"/>
              <a:gd name="connsiteY0" fmla="*/ 0 h 1359374"/>
              <a:gd name="connsiteX1" fmla="*/ 718805 w 933957"/>
              <a:gd name="connsiteY1" fmla="*/ 410745 h 1359374"/>
              <a:gd name="connsiteX2" fmla="*/ 933957 w 933957"/>
              <a:gd name="connsiteY2" fmla="*/ 1359374 h 1359374"/>
              <a:gd name="connsiteX0" fmla="*/ 0 w 933957"/>
              <a:gd name="connsiteY0" fmla="*/ 0 h 1359374"/>
              <a:gd name="connsiteX1" fmla="*/ 718805 w 933957"/>
              <a:gd name="connsiteY1" fmla="*/ 410745 h 1359374"/>
              <a:gd name="connsiteX2" fmla="*/ 933957 w 933957"/>
              <a:gd name="connsiteY2" fmla="*/ 1359374 h 1359374"/>
              <a:gd name="connsiteX0" fmla="*/ 0 w 933957"/>
              <a:gd name="connsiteY0" fmla="*/ 2 h 1359376"/>
              <a:gd name="connsiteX1" fmla="*/ 718805 w 933957"/>
              <a:gd name="connsiteY1" fmla="*/ 410747 h 1359376"/>
              <a:gd name="connsiteX2" fmla="*/ 933957 w 933957"/>
              <a:gd name="connsiteY2" fmla="*/ 1359376 h 1359376"/>
              <a:gd name="connsiteX0" fmla="*/ 0 w 933957"/>
              <a:gd name="connsiteY0" fmla="*/ 2 h 1359376"/>
              <a:gd name="connsiteX1" fmla="*/ 718805 w 933957"/>
              <a:gd name="connsiteY1" fmla="*/ 410747 h 1359376"/>
              <a:gd name="connsiteX2" fmla="*/ 933957 w 933957"/>
              <a:gd name="connsiteY2" fmla="*/ 1359376 h 1359376"/>
              <a:gd name="connsiteX0" fmla="*/ 0 w 933957"/>
              <a:gd name="connsiteY0" fmla="*/ 3 h 1359377"/>
              <a:gd name="connsiteX1" fmla="*/ 762814 w 933957"/>
              <a:gd name="connsiteY1" fmla="*/ 371629 h 1359377"/>
              <a:gd name="connsiteX2" fmla="*/ 933957 w 933957"/>
              <a:gd name="connsiteY2" fmla="*/ 1359377 h 1359377"/>
              <a:gd name="connsiteX0" fmla="*/ 0 w 933957"/>
              <a:gd name="connsiteY0" fmla="*/ 4 h 1359378"/>
              <a:gd name="connsiteX1" fmla="*/ 748144 w 933957"/>
              <a:gd name="connsiteY1" fmla="*/ 347181 h 1359378"/>
              <a:gd name="connsiteX2" fmla="*/ 933957 w 933957"/>
              <a:gd name="connsiteY2" fmla="*/ 1359378 h 1359378"/>
              <a:gd name="connsiteX0" fmla="*/ 0 w 933957"/>
              <a:gd name="connsiteY0" fmla="*/ 4 h 1359378"/>
              <a:gd name="connsiteX1" fmla="*/ 748144 w 933957"/>
              <a:gd name="connsiteY1" fmla="*/ 347181 h 1359378"/>
              <a:gd name="connsiteX2" fmla="*/ 933957 w 933957"/>
              <a:gd name="connsiteY2" fmla="*/ 1359378 h 13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957" h="1359378">
                <a:moveTo>
                  <a:pt x="0" y="4"/>
                </a:moveTo>
                <a:cubicBezTo>
                  <a:pt x="405856" y="-812"/>
                  <a:pt x="592485" y="120619"/>
                  <a:pt x="748144" y="347181"/>
                </a:cubicBezTo>
                <a:cubicBezTo>
                  <a:pt x="903803" y="573743"/>
                  <a:pt x="931716" y="959837"/>
                  <a:pt x="933957" y="1359378"/>
                </a:cubicBezTo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0375" y="3031331"/>
            <a:ext cx="304800" cy="0"/>
          </a:xfrm>
          <a:prstGeom prst="line">
            <a:avLst/>
          </a:prstGeom>
          <a:ln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9575" y="4402931"/>
            <a:ext cx="0" cy="228600"/>
          </a:xfrm>
          <a:prstGeom prst="line">
            <a:avLst/>
          </a:prstGeom>
          <a:ln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1927" y="3579361"/>
            <a:ext cx="4386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Conics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Feature is required to be on a single plane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Tangent lines need to intersect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46431" y="3031701"/>
            <a:ext cx="921004" cy="3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2325" y="3031700"/>
            <a:ext cx="3173" cy="13431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1592" y="1883401"/>
            <a:ext cx="4386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Spline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Can be routed through multiple points in 3-D space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Each point’s curvature can be controlled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Allows for tangency and curvature constraints  </a:t>
            </a:r>
          </a:p>
        </p:txBody>
      </p:sp>
    </p:spTree>
    <p:extLst>
      <p:ext uri="{BB962C8B-B14F-4D97-AF65-F5344CB8AC3E}">
        <p14:creationId xmlns:p14="http://schemas.microsoft.com/office/powerpoint/2010/main" val="17766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a Body Loft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" t="-462" r="17207" b="22231"/>
          <a:stretch/>
        </p:blipFill>
        <p:spPr>
          <a:xfrm>
            <a:off x="1667231" y="1947333"/>
            <a:ext cx="4835170" cy="28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11" y="876686"/>
            <a:ext cx="4353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700" dirty="0" err="1" smtClean="0">
                <a:latin typeface="Arial" pitchFamily="34" charset="0"/>
                <a:cs typeface="Arial" pitchFamily="34" charset="0"/>
              </a:rPr>
              <a:t>Datums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(D1 thru DX) as required to constrain FS and WL curve locations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planform curve (C1) on WL0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Upper Curve (C2) on 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Lower 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Curve (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C3) 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HMBL construction curve (C4) on 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Extrude surface (S1) from C1 in +Z direction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Extrude surface (S2) from C4 in –Y directions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HMBL curve (C5) using the intersection of S1 and S2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intersection points between FS </a:t>
            </a:r>
            <a:r>
              <a:rPr lang="en-US" sz="700" dirty="0" err="1" smtClean="0">
                <a:latin typeface="Arial" pitchFamily="34" charset="0"/>
                <a:cs typeface="Arial" pitchFamily="34" charset="0"/>
              </a:rPr>
              <a:t>datums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and C2, C3, C5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Optional (may not be need) – add straight lines at points for conic constraints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Conics (CN1 thru CNX) as required (only upper conics shown)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Add a multi-section surface using CN1 through CN4 conics, and C2/C5 as guide curves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297" y="479629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ACS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625" y="401473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566" y="2401906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1076" y="325273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984" y="285258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3453" y="2843620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C5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5453" y="3126418"/>
            <a:ext cx="50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Arial" pitchFamily="34" charset="0"/>
                <a:cs typeface="Arial" pitchFamily="34" charset="0"/>
              </a:rPr>
              <a:t>Straight Lines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259106" y="3264918"/>
            <a:ext cx="288501" cy="50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63996" y="2845886"/>
            <a:ext cx="792154" cy="42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59106" y="3266413"/>
            <a:ext cx="606340" cy="33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7006" y="3253553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CN1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484" y="2858291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3208" y="2247876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86" b="82647" l="20192" r="89563">
                        <a14:foregroundMark x1="44562" y1="24838" x2="44562" y2="24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21" t="11298" r="1766" b="19535"/>
          <a:stretch/>
        </p:blipFill>
        <p:spPr>
          <a:xfrm>
            <a:off x="4424320" y="3432667"/>
            <a:ext cx="2361793" cy="1447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94365" y="1891733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774" y="3977251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600">
                <a:latin typeface="Arial" pitchFamily="34" charset="0"/>
                <a:cs typeface="Arial" pitchFamily="34" charset="0"/>
              </a:rPr>
              <a:t>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9730" y="4480089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3242" y="4054672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9871" y="402125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110" y="3836259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2621" y="3357870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D4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6193" y="2629284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D5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747" y="3297562"/>
            <a:ext cx="145579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DATUMS should be renamed in the CAD system, and should be FSXXX, BLXXX, WLXXX where XXX is the distance from ACS, i.e. FS100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64656" y="688513"/>
            <a:ext cx="610290" cy="17994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4080" y="99129"/>
            <a:ext cx="590557" cy="17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Loft Shaping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2810766" cy="3455988"/>
          </a:xfrm>
        </p:spPr>
        <p:txBody>
          <a:bodyPr>
            <a:normAutofit/>
          </a:bodyPr>
          <a:lstStyle/>
          <a:p>
            <a:r>
              <a:rPr lang="en-US" sz="1200" dirty="0" smtClean="0"/>
              <a:t>Notice the nose and rear surfaces are missing - Do this task last</a:t>
            </a:r>
          </a:p>
          <a:p>
            <a:r>
              <a:rPr lang="en-US" sz="1200" dirty="0" smtClean="0"/>
              <a:t>Construction curve development depends on if you want a bulbous nose, or a sharp nose.</a:t>
            </a:r>
          </a:p>
          <a:p>
            <a:r>
              <a:rPr lang="en-US" sz="1200" dirty="0" smtClean="0"/>
              <a:t>Use conics, splines, fills as required to complete the task</a:t>
            </a:r>
          </a:p>
          <a:p>
            <a:r>
              <a:rPr lang="en-US" sz="1200" dirty="0" smtClean="0"/>
              <a:t>Exercise is left to you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026" y="1168672"/>
            <a:ext cx="3282463" cy="214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Advanced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Method using Angled </a:t>
            </a:r>
            <a:r>
              <a:rPr lang="en-US" dirty="0" err="1" smtClean="0"/>
              <a:t>Datums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30" b="20971"/>
          <a:stretch/>
        </p:blipFill>
        <p:spPr>
          <a:xfrm>
            <a:off x="1730870" y="2032000"/>
            <a:ext cx="4659018" cy="2743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11" y="876686"/>
            <a:ext cx="43531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Datums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(D1 thru DX) as required to constrain FS and WL curve locations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planform curve (C1) on WL0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Upper Curve (C2) on 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Lower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Curve (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C3)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HMBL construction curve (C4) on BL0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Extrude surface (S1) from C1 in +Z direction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Extrude surface (S2) from C4 in –Y directions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Create HMBL curve (C5) using the intersection of S1 and S2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700" dirty="0" err="1" smtClean="0">
                <a:latin typeface="Arial" pitchFamily="34" charset="0"/>
                <a:cs typeface="Arial" pitchFamily="34" charset="0"/>
              </a:rPr>
              <a:t>Datums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D1 thru DX, create intersect points on C4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DD1 thru DDX, </a:t>
            </a:r>
            <a:r>
              <a:rPr lang="en-US" sz="700" dirty="0" err="1" smtClean="0">
                <a:latin typeface="Arial" pitchFamily="34" charset="0"/>
                <a:cs typeface="Arial" pitchFamily="34" charset="0"/>
              </a:rPr>
              <a:t>datums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normal to C4 and through the points on C4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Using DD1 thru DDX, create intersect points on C2, C3, C5  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Optional (may not be need) – add straight lines at points for conic constraints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Create Conics (CN1 thru CNX) as required (only upper conics shown)</a:t>
            </a:r>
          </a:p>
          <a:p>
            <a:pPr marL="228600" indent="-228600">
              <a:buFontTx/>
              <a:buAutoNum type="arabicPeriod"/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Add a multi-section surface using CN1 through CN4 conics, and C2/C5 as guide curves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297" y="479629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ACS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625" y="401473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566" y="2401906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1076" y="325273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984" y="285258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3453" y="2843620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C5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5453" y="3126418"/>
            <a:ext cx="50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Arial" pitchFamily="34" charset="0"/>
                <a:cs typeface="Arial" pitchFamily="34" charset="0"/>
              </a:rPr>
              <a:t>Straight Lines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259106" y="3264918"/>
            <a:ext cx="288501" cy="50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63996" y="2845886"/>
            <a:ext cx="792154" cy="42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59106" y="3266413"/>
            <a:ext cx="606340" cy="33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7006" y="3253553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CN1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484" y="2858291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3208" y="2247876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86" b="82647" l="20192" r="89563">
                        <a14:foregroundMark x1="44562" y1="24838" x2="44562" y2="24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21" t="11298" r="1766" b="19535"/>
          <a:stretch/>
        </p:blipFill>
        <p:spPr>
          <a:xfrm>
            <a:off x="4424320" y="3432667"/>
            <a:ext cx="2361793" cy="1447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94365" y="1891733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CN4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774" y="3977251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600">
                <a:latin typeface="Arial" pitchFamily="34" charset="0"/>
                <a:cs typeface="Arial" pitchFamily="34" charset="0"/>
              </a:rPr>
              <a:t>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9730" y="4480089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3242" y="4054672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9871" y="4021258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D2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110" y="3836259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D3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2621" y="3357870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mtClean="0">
                <a:latin typeface="Arial" pitchFamily="34" charset="0"/>
                <a:cs typeface="Arial" pitchFamily="34" charset="0"/>
              </a:rPr>
              <a:t>D4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6193" y="2629284"/>
            <a:ext cx="35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D5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747" y="3297562"/>
            <a:ext cx="145579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DATUMS should be renamed in the CAD system, and should be FSXXX, BLXXX, WLXXX where XXX is the distance from ACS, i.e. FS100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64656" y="688513"/>
            <a:ext cx="610290" cy="17994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4080" y="99129"/>
            <a:ext cx="590557" cy="17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design </a:t>
            </a:r>
            <a:r>
              <a:rPr lang="is-IS" dirty="0" smtClean="0"/>
              <a:t>history</a:t>
            </a:r>
          </a:p>
          <a:p>
            <a:r>
              <a:rPr lang="is-IS" dirty="0" smtClean="0"/>
              <a:t>Surfaces with CAD</a:t>
            </a:r>
          </a:p>
          <a:p>
            <a:pPr lvl="1"/>
            <a:r>
              <a:rPr lang="is-IS" dirty="0" smtClean="0"/>
              <a:t>Lofting method is independant of CAD system (Solidworks, Creo, NX, etc.)</a:t>
            </a:r>
          </a:p>
          <a:p>
            <a:pPr lvl="1"/>
            <a:r>
              <a:rPr lang="is-IS" dirty="0" smtClean="0"/>
              <a:t>Loft is also know as the Outer Mold Line (OML)</a:t>
            </a:r>
          </a:p>
          <a:p>
            <a:pPr lvl="1"/>
            <a:r>
              <a:rPr lang="is-IS" dirty="0" smtClean="0"/>
              <a:t>Innner M</a:t>
            </a:r>
            <a:r>
              <a:rPr lang="en-US" dirty="0" smtClean="0"/>
              <a:t>o</a:t>
            </a:r>
            <a:r>
              <a:rPr lang="is-IS" dirty="0" smtClean="0"/>
              <a:t>ld Line (IML) is the OML minus the thickness of the skin</a:t>
            </a:r>
          </a:p>
          <a:p>
            <a:pPr lvl="1"/>
            <a:r>
              <a:rPr lang="is-IS" dirty="0" smtClean="0"/>
              <a:t>Loft is the anchor and form factor of the primary structure, i.e skins, frames bulkheads, spars, ribs, stringers, longerons, etc.</a:t>
            </a:r>
          </a:p>
          <a:p>
            <a:r>
              <a:rPr lang="is-IS" dirty="0" smtClean="0"/>
              <a:t>Lofting uses a combination of: </a:t>
            </a:r>
          </a:p>
          <a:p>
            <a:pPr lvl="1"/>
            <a:r>
              <a:rPr lang="is-IS" dirty="0" smtClean="0"/>
              <a:t>Conics, </a:t>
            </a:r>
          </a:p>
          <a:p>
            <a:pPr lvl="1"/>
            <a:r>
              <a:rPr lang="is-IS" dirty="0" smtClean="0"/>
              <a:t>Splines,</a:t>
            </a:r>
          </a:p>
          <a:p>
            <a:pPr lvl="1"/>
            <a:r>
              <a:rPr lang="is-IS" dirty="0" smtClean="0"/>
              <a:t>Spines, </a:t>
            </a:r>
          </a:p>
          <a:p>
            <a:pPr lvl="1"/>
            <a:r>
              <a:rPr lang="is-IS" dirty="0" smtClean="0"/>
              <a:t>Swepted Blends Surfaces, </a:t>
            </a:r>
          </a:p>
          <a:p>
            <a:pPr lvl="1"/>
            <a:r>
              <a:rPr lang="is-IS" dirty="0" smtClean="0"/>
              <a:t>Multi-Section Surfaces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811" y="4434435"/>
            <a:ext cx="56482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Warning: Lofting is an art, and coordination with aero is required to get the smoothness and accuracy for the loft.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Create a </a:t>
            </a:r>
            <a:r>
              <a:rPr lang="en-US" b="1" dirty="0" smtClean="0"/>
              <a:t>Part Template and Assembly Template </a:t>
            </a:r>
            <a:r>
              <a:rPr lang="en-US" dirty="0" smtClean="0"/>
              <a:t>in the proper coordinate system orientation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Aircraft Coordinate System (ACS) </a:t>
            </a:r>
            <a:r>
              <a:rPr lang="en-US" dirty="0" smtClean="0"/>
              <a:t>method for design</a:t>
            </a:r>
          </a:p>
          <a:p>
            <a:pPr lvl="1"/>
            <a:r>
              <a:rPr lang="en-US" dirty="0" smtClean="0"/>
              <a:t>Use ACS for every part to ensure proper coordinate system</a:t>
            </a:r>
            <a:endParaRPr lang="is-IS" dirty="0" smtClean="0"/>
          </a:p>
          <a:p>
            <a:r>
              <a:rPr lang="is-IS" dirty="0" smtClean="0"/>
              <a:t>Create the </a:t>
            </a:r>
            <a:r>
              <a:rPr lang="is-IS" b="1" dirty="0"/>
              <a:t>L</a:t>
            </a:r>
            <a:r>
              <a:rPr lang="is-IS" b="1" dirty="0" smtClean="0"/>
              <a:t>oft </a:t>
            </a:r>
            <a:r>
              <a:rPr lang="is-IS" b="1" dirty="0"/>
              <a:t>S</a:t>
            </a:r>
            <a:r>
              <a:rPr lang="is-IS" b="1" dirty="0" smtClean="0"/>
              <a:t>urfaces </a:t>
            </a:r>
            <a:r>
              <a:rPr lang="is-IS" dirty="0" smtClean="0"/>
              <a:t>of the aircraft and “lock it down” from any changes </a:t>
            </a:r>
            <a:r>
              <a:rPr lang="is-IS" b="1" dirty="0" smtClean="0"/>
              <a:t>ASAP</a:t>
            </a:r>
          </a:p>
          <a:p>
            <a:pPr lvl="1"/>
            <a:r>
              <a:rPr lang="is-IS" dirty="0" smtClean="0"/>
              <a:t>Loft surfaces are also known as Outer Mold Line (OML)</a:t>
            </a:r>
          </a:p>
          <a:p>
            <a:r>
              <a:rPr lang="is-IS" dirty="0" smtClean="0"/>
              <a:t>U</a:t>
            </a:r>
            <a:r>
              <a:rPr lang="en-US" dirty="0" smtClean="0"/>
              <a:t>s</a:t>
            </a:r>
            <a:r>
              <a:rPr lang="is-IS" dirty="0" smtClean="0"/>
              <a:t>e </a:t>
            </a:r>
            <a:r>
              <a:rPr lang="is-IS" b="1" dirty="0"/>
              <a:t>L</a:t>
            </a:r>
            <a:r>
              <a:rPr lang="is-IS" b="1" dirty="0" smtClean="0"/>
              <a:t>oft </a:t>
            </a:r>
            <a:r>
              <a:rPr lang="is-IS" b="1" dirty="0"/>
              <a:t>S</a:t>
            </a:r>
            <a:r>
              <a:rPr lang="is-IS" b="1" dirty="0" smtClean="0"/>
              <a:t>urfaces </a:t>
            </a:r>
            <a:r>
              <a:rPr lang="is-IS" dirty="0" smtClean="0"/>
              <a:t>to create </a:t>
            </a:r>
            <a:r>
              <a:rPr lang="is-IS" b="1" dirty="0" smtClean="0"/>
              <a:t>Layouts </a:t>
            </a:r>
            <a:r>
              <a:rPr lang="is-IS" dirty="0" smtClean="0"/>
              <a:t>of:</a:t>
            </a:r>
          </a:p>
          <a:p>
            <a:pPr lvl="1"/>
            <a:r>
              <a:rPr lang="is-IS" dirty="0" smtClean="0"/>
              <a:t>Primary Structure (load path)</a:t>
            </a:r>
          </a:p>
          <a:p>
            <a:pPr lvl="1"/>
            <a:r>
              <a:rPr lang="is-IS" dirty="0" smtClean="0"/>
              <a:t>Control Surfaces</a:t>
            </a:r>
            <a:endParaRPr lang="is-IS" dirty="0"/>
          </a:p>
          <a:p>
            <a:pPr lvl="1"/>
            <a:r>
              <a:rPr lang="is-IS" dirty="0" smtClean="0"/>
              <a:t>Subsystems</a:t>
            </a:r>
          </a:p>
          <a:p>
            <a:pPr lvl="2"/>
            <a:r>
              <a:rPr lang="is-IS" dirty="0" smtClean="0"/>
              <a:t>Landing Gear, Cockpit, Passenger compartment, Fuel Volumes/Tanks, LRUs, Payloads, etc. </a:t>
            </a:r>
          </a:p>
          <a:p>
            <a:pPr lvl="1"/>
            <a:r>
              <a:rPr lang="is-IS" dirty="0" smtClean="0"/>
              <a:t>Make models as parametric as possible (I will show you how)</a:t>
            </a:r>
          </a:p>
          <a:p>
            <a:r>
              <a:rPr lang="is-IS" dirty="0" smtClean="0"/>
              <a:t>The </a:t>
            </a:r>
            <a:r>
              <a:rPr lang="is-IS" b="1" dirty="0" smtClean="0"/>
              <a:t>Layout</a:t>
            </a:r>
            <a:r>
              <a:rPr lang="is-IS" dirty="0" smtClean="0"/>
              <a:t> is then used in design discussions for:</a:t>
            </a:r>
          </a:p>
          <a:p>
            <a:pPr lvl="1"/>
            <a:r>
              <a:rPr lang="is-IS" b="1" dirty="0" smtClean="0"/>
              <a:t>Configuration Design </a:t>
            </a:r>
            <a:r>
              <a:rPr lang="is-IS" dirty="0" smtClean="0"/>
              <a:t>during </a:t>
            </a:r>
            <a:r>
              <a:rPr lang="is-IS" b="1" dirty="0" smtClean="0"/>
              <a:t>conceptual</a:t>
            </a:r>
            <a:r>
              <a:rPr lang="is-IS" dirty="0" smtClean="0"/>
              <a:t> and </a:t>
            </a:r>
            <a:r>
              <a:rPr lang="is-IS" b="1" dirty="0" smtClean="0"/>
              <a:t>preliminary</a:t>
            </a:r>
            <a:r>
              <a:rPr lang="is-IS" dirty="0" smtClean="0"/>
              <a:t> design phases</a:t>
            </a:r>
          </a:p>
          <a:p>
            <a:pPr lvl="1"/>
            <a:r>
              <a:rPr lang="is-IS" b="1" dirty="0"/>
              <a:t>Design fesibility </a:t>
            </a:r>
            <a:r>
              <a:rPr lang="is-IS" dirty="0"/>
              <a:t>- Does it address all the requirements?</a:t>
            </a:r>
          </a:p>
          <a:p>
            <a:pPr lvl="1"/>
            <a:r>
              <a:rPr lang="is-IS" dirty="0" smtClean="0"/>
              <a:t>Weight and Mass Balance Analysis</a:t>
            </a:r>
          </a:p>
          <a:p>
            <a:pPr lvl="1"/>
            <a:r>
              <a:rPr lang="is-IS" dirty="0" smtClean="0"/>
              <a:t>Lift, Drag, Performance Analysis</a:t>
            </a:r>
          </a:p>
          <a:p>
            <a:pPr lvl="1"/>
            <a:r>
              <a:rPr lang="is-IS" dirty="0" smtClean="0"/>
              <a:t>Cost Analysis</a:t>
            </a:r>
          </a:p>
          <a:p>
            <a:pPr lvl="1"/>
            <a:r>
              <a:rPr lang="is-IS" dirty="0" smtClean="0"/>
              <a:t>Trade Studies</a:t>
            </a:r>
          </a:p>
          <a:p>
            <a:pPr lvl="1"/>
            <a:r>
              <a:rPr lang="is-IS" dirty="0" smtClean="0"/>
              <a:t>Comparisions of existing or competing aircraft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667" y="4072466"/>
            <a:ext cx="380153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General Arrangement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Inboard Profile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drawings to foster real-time design discussions in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your teams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s-IS" dirty="0" smtClean="0"/>
              <a:t>Start with knowns</a:t>
            </a:r>
          </a:p>
          <a:p>
            <a:pPr lvl="1"/>
            <a:r>
              <a:rPr lang="is-IS" dirty="0" smtClean="0"/>
              <a:t>Wing Planform </a:t>
            </a:r>
          </a:p>
          <a:p>
            <a:pPr lvl="1"/>
            <a:r>
              <a:rPr lang="is-IS" dirty="0" smtClean="0"/>
              <a:t>Tail planform (Vertical and Horiztonal) </a:t>
            </a:r>
          </a:p>
          <a:p>
            <a:pPr lvl="1"/>
            <a:r>
              <a:rPr lang="en-US" dirty="0" smtClean="0"/>
              <a:t>Airfoils</a:t>
            </a:r>
          </a:p>
          <a:p>
            <a:pPr lvl="1"/>
            <a:r>
              <a:rPr lang="en-US" dirty="0" smtClean="0"/>
              <a:t>P</a:t>
            </a:r>
            <a:r>
              <a:rPr lang="is-IS" dirty="0" smtClean="0"/>
              <a:t>ayloads</a:t>
            </a:r>
          </a:p>
          <a:p>
            <a:pPr lvl="1"/>
            <a:r>
              <a:rPr lang="is-IS" dirty="0" smtClean="0"/>
              <a:t>Avionics</a:t>
            </a:r>
          </a:p>
          <a:p>
            <a:pPr lvl="1"/>
            <a:r>
              <a:rPr lang="is-IS" dirty="0" smtClean="0"/>
              <a:t>Radar</a:t>
            </a:r>
          </a:p>
          <a:p>
            <a:pPr lvl="1"/>
            <a:r>
              <a:rPr lang="is-IS" dirty="0" smtClean="0"/>
              <a:t>Engines </a:t>
            </a:r>
          </a:p>
          <a:p>
            <a:pPr lvl="1"/>
            <a:r>
              <a:rPr lang="is-IS" dirty="0" smtClean="0"/>
              <a:t>Fuel volume</a:t>
            </a:r>
          </a:p>
          <a:p>
            <a:pPr lvl="1"/>
            <a:r>
              <a:rPr lang="is-IS" dirty="0" smtClean="0"/>
              <a:t>Landing G</a:t>
            </a:r>
            <a:r>
              <a:rPr lang="en-US" dirty="0" smtClean="0"/>
              <a:t>e</a:t>
            </a:r>
            <a:r>
              <a:rPr lang="is-IS" dirty="0" smtClean="0"/>
              <a:t>ar/Tire sizing</a:t>
            </a:r>
          </a:p>
          <a:p>
            <a:pPr lvl="1"/>
            <a:r>
              <a:rPr lang="is-IS" dirty="0" smtClean="0"/>
              <a:t>Tip back criteria</a:t>
            </a:r>
          </a:p>
          <a:p>
            <a:r>
              <a:rPr lang="is-IS" dirty="0" smtClean="0"/>
              <a:t>Create a scale planform and side views sketch and create a “lofting plan”</a:t>
            </a:r>
          </a:p>
          <a:p>
            <a:pPr lvl="1"/>
            <a:r>
              <a:rPr lang="is-IS" dirty="0"/>
              <a:t>Use Reference Aircraft Coordinate System (ACS) (0, 0, 0</a:t>
            </a:r>
            <a:r>
              <a:rPr lang="is-IS" dirty="0" smtClean="0"/>
              <a:t>)</a:t>
            </a:r>
          </a:p>
          <a:p>
            <a:pPr lvl="1"/>
            <a:r>
              <a:rPr lang="is-IS" dirty="0" smtClean="0"/>
              <a:t>Ensure every “known” from above fits</a:t>
            </a:r>
          </a:p>
          <a:p>
            <a:r>
              <a:rPr lang="is-IS" dirty="0" smtClean="0"/>
              <a:t>Obtain approximate x, y, z (FS, BL, WL) locations from the lofting plan then go to town!</a:t>
            </a:r>
          </a:p>
          <a:p>
            <a:pPr lvl="1"/>
            <a:r>
              <a:rPr lang="is-IS" dirty="0" smtClean="0"/>
              <a:t>R</a:t>
            </a:r>
            <a:r>
              <a:rPr lang="en-US" dirty="0" smtClean="0"/>
              <a:t>e</a:t>
            </a:r>
            <a:r>
              <a:rPr lang="is-IS" dirty="0" smtClean="0"/>
              <a:t>sult is the first 3-view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0775" y="4326731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FS = Frame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or Fuselage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Station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 = Butt Line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WL = Water Line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073495" y="3870320"/>
            <a:ext cx="2101880" cy="869342"/>
            <a:chOff x="4079772" y="3870320"/>
            <a:chExt cx="2101880" cy="8693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0375" y="4021931"/>
              <a:ext cx="1911277" cy="7177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079772" y="3870320"/>
              <a:ext cx="777555" cy="3802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Sketch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2280891" cy="3455988"/>
          </a:xfrm>
        </p:spPr>
        <p:txBody>
          <a:bodyPr>
            <a:normAutofit/>
          </a:bodyPr>
          <a:lstStyle/>
          <a:p>
            <a:r>
              <a:rPr lang="is-IS" dirty="0" smtClean="0"/>
              <a:t>Sketch in ACS</a:t>
            </a:r>
          </a:p>
          <a:p>
            <a:r>
              <a:rPr lang="is-IS" dirty="0" smtClean="0"/>
              <a:t>O</a:t>
            </a:r>
            <a:r>
              <a:rPr lang="en-US" dirty="0" smtClean="0"/>
              <a:t>b</a:t>
            </a:r>
            <a:r>
              <a:rPr lang="is-IS" dirty="0" smtClean="0"/>
              <a:t>tain X, Y, Z Locations for loft</a:t>
            </a:r>
          </a:p>
          <a:p>
            <a:r>
              <a:rPr lang="is-IS" dirty="0" smtClean="0"/>
              <a:t>Don’t forget to account for all payloads and systems in the sizing!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210" y="942973"/>
            <a:ext cx="2297208" cy="172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75" y="1084218"/>
            <a:ext cx="1758988" cy="131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896140" y="482074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ACS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7"/>
          <a:stretch/>
        </p:blipFill>
        <p:spPr>
          <a:xfrm>
            <a:off x="2642764" y="3981965"/>
            <a:ext cx="1295400" cy="7177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51" r="4077" b="15500"/>
          <a:stretch/>
        </p:blipFill>
        <p:spPr>
          <a:xfrm rot="10800000">
            <a:off x="4278049" y="2835055"/>
            <a:ext cx="1973526" cy="1219201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998183" y="4547702"/>
            <a:ext cx="406581" cy="369333"/>
            <a:chOff x="2395978" y="4666163"/>
            <a:chExt cx="406581" cy="36933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2550166" y="4932856"/>
              <a:ext cx="116349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95978" y="4850830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Y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0166" y="4666163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smtClean="0">
                  <a:latin typeface="Arial" pitchFamily="34" charset="0"/>
                  <a:cs typeface="Arial" pitchFamily="34" charset="0"/>
                </a:rPr>
                <a:t>Z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2666515" y="4806093"/>
              <a:ext cx="0" cy="126763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903937" y="4559766"/>
            <a:ext cx="424221" cy="359026"/>
            <a:chOff x="4705542" y="4720835"/>
            <a:chExt cx="424221" cy="359026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821891" y="4987528"/>
              <a:ext cx="136044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705542" y="4720835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smtClean="0">
                  <a:latin typeface="Arial" pitchFamily="34" charset="0"/>
                  <a:cs typeface="Arial" pitchFamily="34" charset="0"/>
                </a:rPr>
                <a:t>Z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4821891" y="4860765"/>
              <a:ext cx="0" cy="126763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877370" y="4895195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08175" y="3171463"/>
            <a:ext cx="424221" cy="359026"/>
            <a:chOff x="4705542" y="4720835"/>
            <a:chExt cx="424221" cy="359026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4821891" y="4987528"/>
              <a:ext cx="136044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705542" y="4720835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4821891" y="4860765"/>
              <a:ext cx="0" cy="126763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877370" y="4895195"/>
              <a:ext cx="2523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V="1">
            <a:off x="3404764" y="4826459"/>
            <a:ext cx="615522" cy="14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24379" y="4895605"/>
            <a:ext cx="380264" cy="1846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" smtClean="0">
                <a:latin typeface="Arial" pitchFamily="34" charset="0"/>
                <a:cs typeface="Arial" pitchFamily="34" charset="0"/>
              </a:rPr>
              <a:t>0,0,0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9780" y="2976830"/>
            <a:ext cx="293031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pitchFamily="34" charset="0"/>
                <a:cs typeface="Arial" pitchFamily="34" charset="0"/>
              </a:rPr>
              <a:t>Submit Sketch(s)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Approval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Wing Loft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54563"/>
            <a:ext cx="325438" cy="223837"/>
          </a:xfrm>
        </p:spPr>
        <p:txBody>
          <a:bodyPr/>
          <a:lstStyle/>
          <a:p>
            <a:fld id="{8E41F33A-8A61-4937-A58C-46521EFFC1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32" t="53823" r="48070" b="15051"/>
          <a:stretch/>
        </p:blipFill>
        <p:spPr>
          <a:xfrm rot="5400000" flipV="1">
            <a:off x="3725552" y="1499262"/>
            <a:ext cx="1482833" cy="1392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Planform</a:t>
            </a:r>
          </a:p>
          <a:p>
            <a:pPr lvl="2"/>
            <a:r>
              <a:rPr lang="en-US" dirty="0" smtClean="0"/>
              <a:t>Wing Apex Location (x, y, z)</a:t>
            </a:r>
          </a:p>
          <a:p>
            <a:pPr lvl="2"/>
            <a:r>
              <a:rPr lang="en-US" dirty="0" smtClean="0"/>
              <a:t>Tip and Root Chords</a:t>
            </a:r>
          </a:p>
          <a:p>
            <a:pPr lvl="2"/>
            <a:r>
              <a:rPr lang="en-US" dirty="0" smtClean="0"/>
              <a:t>Span</a:t>
            </a:r>
          </a:p>
          <a:p>
            <a:pPr lvl="2"/>
            <a:r>
              <a:rPr lang="en-US" dirty="0" smtClean="0"/>
              <a:t>LE Sweep</a:t>
            </a:r>
          </a:p>
          <a:p>
            <a:pPr lvl="1"/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D</a:t>
            </a:r>
            <a:r>
              <a:rPr lang="is-IS" dirty="0" smtClean="0"/>
              <a:t>ihedral</a:t>
            </a:r>
          </a:p>
          <a:p>
            <a:pPr lvl="2"/>
            <a:r>
              <a:rPr lang="is-IS" dirty="0" smtClean="0"/>
              <a:t>Incidence Angle</a:t>
            </a:r>
          </a:p>
          <a:p>
            <a:pPr lvl="2"/>
            <a:r>
              <a:rPr lang="is-IS" dirty="0" smtClean="0"/>
              <a:t>Twist (wash-out, wash-in)</a:t>
            </a:r>
          </a:p>
          <a:p>
            <a:pPr lvl="2"/>
            <a:r>
              <a:rPr lang="is-IS" dirty="0" smtClean="0"/>
              <a:t>Airfoil Choices</a:t>
            </a:r>
          </a:p>
          <a:p>
            <a:r>
              <a:rPr lang="is-IS" dirty="0" smtClean="0"/>
              <a:t>Outputs</a:t>
            </a:r>
          </a:p>
          <a:p>
            <a:pPr lvl="1"/>
            <a:r>
              <a:rPr lang="is-IS" dirty="0" smtClean="0"/>
              <a:t>Wing Loft</a:t>
            </a:r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19020868" flipH="1">
            <a:off x="4695136" y="1210552"/>
            <a:ext cx="600070" cy="840305"/>
          </a:xfrm>
          <a:prstGeom prst="arc">
            <a:avLst>
              <a:gd name="adj1" fmla="val 17434575"/>
              <a:gd name="adj2" fmla="val 20321120"/>
            </a:avLst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81212" y="1269887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8008" y="1085367"/>
            <a:ext cx="1135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LE Sweep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730" y="1024878"/>
            <a:ext cx="1135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Apex (x, y, z)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71391" y="1212951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0822" y="3056731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2863" y="3029542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16341" y="2294898"/>
            <a:ext cx="5292" cy="641927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5276" y="2472541"/>
            <a:ext cx="270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9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212" y="1947969"/>
            <a:ext cx="270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9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197212" y="1449356"/>
            <a:ext cx="16509" cy="1138601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Loft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Body Lofting, i.e. Fuselage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54563"/>
            <a:ext cx="325438" cy="223837"/>
          </a:xfrm>
        </p:spPr>
        <p:txBody>
          <a:bodyPr/>
          <a:lstStyle/>
          <a:p>
            <a:fld id="{8E41F33A-8A61-4937-A58C-46521EFFC1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noc_ppt_16x9size_template(rev031115)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orthrop Grumman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DSU normal" id="{CAB01DE5-025B-7F48-B3B7-99F67B037ECA}" vid="{37A7EC2C-E740-4B42-BBA3-6EF20952D2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6BE7AF4F5A84D99D12AFC100C8999" ma:contentTypeVersion="1" ma:contentTypeDescription="Create a new document." ma:contentTypeScope="" ma:versionID="2c4c3b94c5af89e1187f8cf81b1e6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522BB8-B5B3-4974-A3F7-003130968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BD90-7DDD-4D0C-9AE3-10115023CB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88F55-3418-4DFE-AF21-9332F55217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SDSU normal</Template>
  <TotalTime>986</TotalTime>
  <Words>1069</Words>
  <Application>Microsoft Macintosh PowerPoint</Application>
  <PresentationFormat>Custom</PresentationFormat>
  <Paragraphs>190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Narrow</vt:lpstr>
      <vt:lpstr>Tahoma</vt:lpstr>
      <vt:lpstr>Arial</vt:lpstr>
      <vt:lpstr>noc_ppt_16x9size_template(rev031115)</vt:lpstr>
      <vt:lpstr>CAD Design Part 2</vt:lpstr>
      <vt:lpstr>Background</vt:lpstr>
      <vt:lpstr>Standardization</vt:lpstr>
      <vt:lpstr>Where to Begin?</vt:lpstr>
      <vt:lpstr>Scale Sketch</vt:lpstr>
      <vt:lpstr>PowerPoint Presentation</vt:lpstr>
      <vt:lpstr>Wing Layout</vt:lpstr>
      <vt:lpstr>Wing Loft</vt:lpstr>
      <vt:lpstr>PowerPoint Presentation</vt:lpstr>
      <vt:lpstr>Example of a Sketch</vt:lpstr>
      <vt:lpstr>Splines and Conics Background</vt:lpstr>
      <vt:lpstr>Process for a Body Loft</vt:lpstr>
      <vt:lpstr>Nose Loft Shaping</vt:lpstr>
      <vt:lpstr>PowerPoint Presentation</vt:lpstr>
      <vt:lpstr>Alternate Method using Angled Datums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Lofting</dc:title>
  <dc:creator>Microsoft Office User</dc:creator>
  <cp:lastModifiedBy>Microsoft Office User</cp:lastModifiedBy>
  <cp:revision>157</cp:revision>
  <dcterms:created xsi:type="dcterms:W3CDTF">2016-03-14T12:48:13Z</dcterms:created>
  <dcterms:modified xsi:type="dcterms:W3CDTF">2017-09-18T11:49:57Z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0x010100AE16BE7AF4F5A84D99D12AFC100C8999</vt:lpwstr>
  </property>
</Properties>
</file>