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4"/>
  </p:notesMasterIdLst>
  <p:sldIdLst>
    <p:sldId id="345" r:id="rId5"/>
    <p:sldId id="347" r:id="rId6"/>
    <p:sldId id="352" r:id="rId7"/>
    <p:sldId id="362" r:id="rId8"/>
    <p:sldId id="355" r:id="rId9"/>
    <p:sldId id="361" r:id="rId10"/>
    <p:sldId id="358" r:id="rId11"/>
    <p:sldId id="357" r:id="rId12"/>
    <p:sldId id="344" r:id="rId13"/>
  </p:sldIdLst>
  <p:sldSz cx="6864350" cy="5148263"/>
  <p:notesSz cx="6858000" cy="9144000"/>
  <p:custDataLst>
    <p:tags r:id="rId1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686" userDrawn="1">
          <p15:clr>
            <a:srgbClr val="A4A3A4"/>
          </p15:clr>
        </p15:guide>
        <p15:guide id="2" pos="21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C694"/>
    <a:srgbClr val="C41230"/>
    <a:srgbClr val="B00000"/>
    <a:srgbClr val="005DAA"/>
    <a:srgbClr val="003E6A"/>
    <a:srgbClr val="575F6D"/>
    <a:srgbClr val="FF9933"/>
    <a:srgbClr val="5DAA00"/>
    <a:srgbClr val="4FAFFF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886" autoAdjust="0"/>
    <p:restoredTop sz="74851" autoAdjust="0"/>
  </p:normalViewPr>
  <p:slideViewPr>
    <p:cSldViewPr snapToGrid="0">
      <p:cViewPr>
        <p:scale>
          <a:sx n="200" d="100"/>
          <a:sy n="200" d="100"/>
        </p:scale>
        <p:origin x="3848" y="144"/>
      </p:cViewPr>
      <p:guideLst>
        <p:guide orient="horz" pos="686"/>
        <p:guide pos="216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181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notesMaster" Target="notesMasters/notesMaster1.xml"/><Relationship Id="rId15" Type="http://schemas.openxmlformats.org/officeDocument/2006/relationships/tags" Target="tags/tag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59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59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59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6C2B205D-311F-449C-BC2F-DB011333AA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982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2B205D-311F-449C-BC2F-DB011333AA5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492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2B205D-311F-449C-BC2F-DB011333AA5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04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Q:</a:t>
            </a:r>
            <a:r>
              <a:rPr lang="en-US" baseline="0" dirty="0" smtClean="0"/>
              <a:t> When designing aircraft, what are two key factors do engineers have to focus?</a:t>
            </a:r>
          </a:p>
          <a:p>
            <a:r>
              <a:rPr lang="en-US" baseline="0" dirty="0" smtClean="0"/>
              <a:t>A: Weight and Cost</a:t>
            </a:r>
          </a:p>
          <a:p>
            <a:endParaRPr lang="en-US" baseline="0" dirty="0" smtClean="0"/>
          </a:p>
          <a:p>
            <a:r>
              <a:rPr lang="en-US" baseline="0" dirty="0" smtClean="0"/>
              <a:t>Smaller is better for weight and drag therefore – thrust</a:t>
            </a:r>
          </a:p>
          <a:p>
            <a:endParaRPr lang="en-US" baseline="0" dirty="0" smtClean="0"/>
          </a:p>
          <a:p>
            <a:r>
              <a:rPr lang="en-US" baseline="0" dirty="0" smtClean="0"/>
              <a:t>But, still need to meet the requirements.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2B205D-311F-449C-BC2F-DB011333AA5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40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2B205D-311F-449C-BC2F-DB011333AA5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827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4"/>
          <p:cNvSpPr>
            <a:spLocks noGrp="1"/>
          </p:cNvSpPr>
          <p:nvPr>
            <p:ph type="ctrTitle" hasCustomPrompt="1"/>
          </p:nvPr>
        </p:nvSpPr>
        <p:spPr>
          <a:xfrm>
            <a:off x="3189064" y="1503363"/>
            <a:ext cx="3440517" cy="1344880"/>
          </a:xfrm>
        </p:spPr>
        <p:txBody>
          <a:bodyPr tIns="457200" bIns="548640"/>
          <a:lstStyle>
            <a:lvl1pPr algn="r">
              <a:defRPr sz="2700" b="1" spc="3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Main Title</a:t>
            </a:r>
            <a:endParaRPr lang="en-US" dirty="0"/>
          </a:p>
        </p:txBody>
      </p:sp>
      <p:sp>
        <p:nvSpPr>
          <p:cNvPr id="25" name="Text Placeholder 43"/>
          <p:cNvSpPr>
            <a:spLocks noGrp="1"/>
          </p:cNvSpPr>
          <p:nvPr>
            <p:ph type="body" sz="quarter" idx="17" hasCustomPrompt="1"/>
          </p:nvPr>
        </p:nvSpPr>
        <p:spPr>
          <a:xfrm>
            <a:off x="3203519" y="2952751"/>
            <a:ext cx="3424465" cy="457200"/>
          </a:xfrm>
        </p:spPr>
        <p:txBody>
          <a:bodyPr wrap="square" anchor="ctr" anchorCtr="0">
            <a:noAutofit/>
          </a:bodyPr>
          <a:lstStyle>
            <a:lvl1pPr algn="r">
              <a:buNone/>
              <a:defRPr sz="1575" b="1" spc="15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Sub-title, Arial Bold 21pt.</a:t>
            </a:r>
            <a:endParaRPr lang="en-US" dirty="0"/>
          </a:p>
        </p:txBody>
      </p:sp>
      <p:sp>
        <p:nvSpPr>
          <p:cNvPr id="34" name="Text Placeholder 32"/>
          <p:cNvSpPr>
            <a:spLocks noGrp="1"/>
          </p:cNvSpPr>
          <p:nvPr>
            <p:ph type="body" sz="quarter" idx="14" hasCustomPrompt="1"/>
          </p:nvPr>
        </p:nvSpPr>
        <p:spPr>
          <a:xfrm>
            <a:off x="3199454" y="3506220"/>
            <a:ext cx="3430127" cy="457200"/>
          </a:xfrm>
        </p:spPr>
        <p:txBody>
          <a:bodyPr wrap="none" tIns="0">
            <a:normAutofit/>
          </a:bodyPr>
          <a:lstStyle>
            <a:lvl1pPr algn="r">
              <a:buNone/>
              <a:defRPr sz="135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 sz="1500"/>
            </a:lvl2pPr>
            <a:lvl3pPr>
              <a:buNone/>
              <a:defRPr sz="1500"/>
            </a:lvl3pPr>
            <a:lvl4pPr>
              <a:buNone/>
              <a:defRPr sz="1500"/>
            </a:lvl4pPr>
            <a:lvl5pPr>
              <a:buNone/>
              <a:defRPr sz="1500"/>
            </a:lvl5pPr>
          </a:lstStyle>
          <a:p>
            <a:pPr lvl="0"/>
            <a:r>
              <a:rPr lang="en-US" dirty="0" smtClean="0"/>
              <a:t>Meeting date(s), Arial 18pt.</a:t>
            </a:r>
            <a:endParaRPr lang="en-US" dirty="0"/>
          </a:p>
        </p:txBody>
      </p:sp>
      <p:sp>
        <p:nvSpPr>
          <p:cNvPr id="9" name="Text Placeholder 37"/>
          <p:cNvSpPr>
            <a:spLocks noGrp="1"/>
          </p:cNvSpPr>
          <p:nvPr>
            <p:ph type="body" sz="quarter" idx="15" hasCustomPrompt="1"/>
          </p:nvPr>
        </p:nvSpPr>
        <p:spPr>
          <a:xfrm>
            <a:off x="3193174" y="3971244"/>
            <a:ext cx="3433313" cy="457200"/>
          </a:xfrm>
        </p:spPr>
        <p:txBody>
          <a:bodyPr wrap="none" bIns="18288" anchor="b" anchorCtr="0">
            <a:normAutofit/>
          </a:bodyPr>
          <a:lstStyle>
            <a:lvl1pPr algn="r">
              <a:buNone/>
              <a:defRPr sz="135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Speaker’s name, Arial 18pt.</a:t>
            </a:r>
            <a:endParaRPr lang="en-US" dirty="0"/>
          </a:p>
        </p:txBody>
      </p:sp>
      <p:sp>
        <p:nvSpPr>
          <p:cNvPr id="10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4185347" y="4471988"/>
            <a:ext cx="2441138" cy="381000"/>
          </a:xfrm>
        </p:spPr>
        <p:txBody>
          <a:bodyPr wrap="square" tIns="0" bIns="438912">
            <a:noAutofit/>
          </a:bodyPr>
          <a:lstStyle>
            <a:lvl1pPr algn="r">
              <a:buNone/>
              <a:defRPr sz="9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 sz="1350"/>
            </a:lvl2pPr>
            <a:lvl3pPr>
              <a:buNone/>
              <a:defRPr sz="1350"/>
            </a:lvl3pPr>
            <a:lvl4pPr>
              <a:buNone/>
              <a:defRPr sz="1350"/>
            </a:lvl4pPr>
            <a:lvl5pPr>
              <a:buNone/>
              <a:defRPr sz="1350"/>
            </a:lvl5pPr>
          </a:lstStyle>
          <a:p>
            <a:pPr lvl="0"/>
            <a:r>
              <a:rPr lang="en-US" dirty="0" smtClean="0"/>
              <a:t>Speaker’s title, Arial 12pt.</a:t>
            </a:r>
            <a:endParaRPr lang="en-US" dirty="0"/>
          </a:p>
        </p:txBody>
      </p:sp>
      <p:pic>
        <p:nvPicPr>
          <p:cNvPr id="8" name="Picture 2" descr="C:\Users\mariegr\Desktop\SDSU_3Color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592" y="313951"/>
            <a:ext cx="2876751" cy="2118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Brea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mariegr\Desktop\SDSU_3Color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592" y="313951"/>
            <a:ext cx="2876751" cy="2118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 userDrawn="1"/>
        </p:nvSpPr>
        <p:spPr>
          <a:xfrm>
            <a:off x="0" y="3"/>
            <a:ext cx="6864350" cy="5148263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6864350" cy="5148263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Placeholder 43"/>
          <p:cNvSpPr>
            <a:spLocks noGrp="1"/>
          </p:cNvSpPr>
          <p:nvPr>
            <p:ph type="body" sz="quarter" idx="17" hasCustomPrompt="1"/>
          </p:nvPr>
        </p:nvSpPr>
        <p:spPr>
          <a:xfrm>
            <a:off x="2904606" y="2345531"/>
            <a:ext cx="3723378" cy="457200"/>
          </a:xfrm>
        </p:spPr>
        <p:txBody>
          <a:bodyPr wrap="square" anchor="ctr" anchorCtr="0">
            <a:noAutofit/>
          </a:bodyPr>
          <a:lstStyle>
            <a:lvl1pPr algn="r">
              <a:buNone/>
              <a:defRPr sz="1500" b="1" spc="15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Section Break (Click to Add Title)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0110" y="2540"/>
            <a:ext cx="4875357" cy="803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92079" y="1089025"/>
            <a:ext cx="6101644" cy="345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Rectangle 8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247" y="4754566"/>
            <a:ext cx="325037" cy="224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653" tIns="48326" rIns="96653" bIns="48326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825">
                <a:solidFill>
                  <a:srgbClr val="000000"/>
                </a:solidFill>
                <a:latin typeface="Arial" charset="0"/>
              </a:defRPr>
            </a:lvl1pPr>
          </a:lstStyle>
          <a:p>
            <a:fld id="{8E41F33A-8A61-4937-A58C-46521EFFC1C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25552" y="4970463"/>
            <a:ext cx="1372870" cy="152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450" smtClean="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mariegr\Desktop\SDSU_3Color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8210" y="1273077"/>
            <a:ext cx="2876751" cy="2118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Connector 21"/>
          <p:cNvCxnSpPr/>
          <p:nvPr/>
        </p:nvCxnSpPr>
        <p:spPr>
          <a:xfrm>
            <a:off x="0" y="836438"/>
            <a:ext cx="6864350" cy="0"/>
          </a:xfrm>
          <a:prstGeom prst="line">
            <a:avLst/>
          </a:prstGeom>
          <a:ln w="38100">
            <a:gradFill flip="none" rotWithShape="1">
              <a:gsLst>
                <a:gs pos="0">
                  <a:srgbClr val="C41230"/>
                </a:gs>
                <a:gs pos="100000">
                  <a:srgbClr val="D2C694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5343" y="2540"/>
            <a:ext cx="4880123" cy="803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28" name="Text Placeholder 27"/>
          <p:cNvSpPr>
            <a:spLocks noGrp="1"/>
          </p:cNvSpPr>
          <p:nvPr>
            <p:ph type="body" idx="1"/>
          </p:nvPr>
        </p:nvSpPr>
        <p:spPr>
          <a:xfrm>
            <a:off x="386120" y="1085850"/>
            <a:ext cx="6098070" cy="3449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9" name="Rectangle 8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3523" y="4748043"/>
            <a:ext cx="325037" cy="224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653" tIns="48326" rIns="96653" bIns="48326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825">
                <a:solidFill>
                  <a:srgbClr val="000000"/>
                </a:solidFill>
                <a:latin typeface="Arial" charset="0"/>
              </a:defRPr>
            </a:lvl1pPr>
          </a:lstStyle>
          <a:p>
            <a:fld id="{8E41F33A-8A61-4937-A58C-46521EFFC1C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25552" y="4970463"/>
            <a:ext cx="1372870" cy="152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450" smtClean="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1026" name="Picture 2" descr="C:\Users\mariegr\Desktop\SDSU_3Color.jp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640" y="140211"/>
            <a:ext cx="812630" cy="57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4" r:id="rId2"/>
    <p:sldLayoutId id="2147483661" r:id="rId3"/>
    <p:sldLayoutId id="2147483672" r:id="rId4"/>
    <p:sldLayoutId id="2147483666" r:id="rId5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165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950">
          <a:solidFill>
            <a:schemeClr val="tx1"/>
          </a:solidFill>
          <a:latin typeface="Tahoma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950">
          <a:solidFill>
            <a:schemeClr val="tx1"/>
          </a:solidFill>
          <a:latin typeface="Tahoma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950">
          <a:solidFill>
            <a:schemeClr val="tx1"/>
          </a:solidFill>
          <a:latin typeface="Tahoma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950">
          <a:solidFill>
            <a:schemeClr val="tx1"/>
          </a:solidFill>
          <a:latin typeface="Tahoma" charset="0"/>
          <a:cs typeface="Arial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950">
          <a:solidFill>
            <a:schemeClr val="tx1"/>
          </a:solidFill>
          <a:latin typeface="Tahoma" charset="0"/>
          <a:cs typeface="Arial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950">
          <a:solidFill>
            <a:schemeClr val="tx1"/>
          </a:solidFill>
          <a:latin typeface="Tahoma" charset="0"/>
          <a:cs typeface="Arial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950">
          <a:solidFill>
            <a:schemeClr val="tx1"/>
          </a:solidFill>
          <a:latin typeface="Tahoma" charset="0"/>
          <a:cs typeface="Arial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950">
          <a:solidFill>
            <a:schemeClr val="tx1"/>
          </a:solidFill>
          <a:latin typeface="Tahoma" charset="0"/>
          <a:cs typeface="Arial" charset="0"/>
        </a:defRPr>
      </a:lvl9pPr>
    </p:titleStyle>
    <p:bodyStyle>
      <a:lvl1pPr marL="172641" indent="-172641" algn="l" rtl="0" eaLnBrk="1" fontAlgn="base" hangingPunct="1">
        <a:spcBef>
          <a:spcPts val="1800"/>
        </a:spcBef>
        <a:spcAft>
          <a:spcPct val="0"/>
        </a:spcAft>
        <a:buChar char="•"/>
        <a:defRPr sz="135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13160" indent="-170260" algn="l" rtl="0" eaLnBrk="1" fontAlgn="base" hangingPunct="1">
        <a:spcBef>
          <a:spcPts val="450"/>
        </a:spcBef>
        <a:spcAft>
          <a:spcPct val="0"/>
        </a:spcAft>
        <a:buChar char="–"/>
        <a:defRPr sz="105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815579" indent="-129779" algn="l" rtl="0" eaLnBrk="1" fontAlgn="base" hangingPunct="1">
        <a:spcBef>
          <a:spcPts val="450"/>
        </a:spcBef>
        <a:spcAft>
          <a:spcPct val="0"/>
        </a:spcAft>
        <a:buChar char="•"/>
        <a:defRPr sz="105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1156097" indent="-127397" algn="l" rtl="0" eaLnBrk="1" fontAlgn="base" hangingPunct="1">
        <a:spcBef>
          <a:spcPts val="450"/>
        </a:spcBef>
        <a:spcAft>
          <a:spcPct val="0"/>
        </a:spcAft>
        <a:buChar char="–"/>
        <a:defRPr sz="105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1501379" indent="-129779" algn="l" rtl="0" eaLnBrk="1" fontAlgn="base" hangingPunct="1">
        <a:spcBef>
          <a:spcPts val="450"/>
        </a:spcBef>
        <a:spcAft>
          <a:spcPct val="0"/>
        </a:spcAft>
        <a:buChar char="»"/>
        <a:defRPr sz="105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sz="1275">
          <a:solidFill>
            <a:schemeClr val="tx1"/>
          </a:solidFill>
          <a:latin typeface="+mn-lt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sz="1275">
          <a:solidFill>
            <a:schemeClr val="tx1"/>
          </a:solidFill>
          <a:latin typeface="+mn-lt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sz="1275">
          <a:solidFill>
            <a:schemeClr val="tx1"/>
          </a:solidFill>
          <a:latin typeface="+mn-lt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sz="1275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000" dirty="0" smtClean="0"/>
              <a:t>Preliminary Wing Sizing</a:t>
            </a:r>
            <a:endParaRPr lang="en-US" sz="2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G. </a:t>
            </a:r>
            <a:r>
              <a:rPr lang="en-US" dirty="0" err="1" smtClean="0"/>
              <a:t>Marien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AE460 Lecturer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402336" y="1110664"/>
            <a:ext cx="6096352" cy="2592141"/>
          </a:xfrm>
        </p:spPr>
        <p:txBody>
          <a:bodyPr/>
          <a:lstStyle/>
          <a:p>
            <a:r>
              <a:rPr lang="en-US" dirty="0" smtClean="0"/>
              <a:t>Design Process Refresher</a:t>
            </a:r>
          </a:p>
          <a:p>
            <a:r>
              <a:rPr lang="en-US" dirty="0" smtClean="0"/>
              <a:t>Design Mission/OV-1 </a:t>
            </a:r>
            <a:r>
              <a:rPr lang="en-US" dirty="0"/>
              <a:t>Diagram</a:t>
            </a:r>
          </a:p>
          <a:p>
            <a:r>
              <a:rPr lang="en-US" dirty="0" smtClean="0"/>
              <a:t>Preliminary Weight Estimate (spreadsheet)</a:t>
            </a:r>
          </a:p>
          <a:p>
            <a:r>
              <a:rPr lang="en-US" dirty="0" smtClean="0"/>
              <a:t>Preliminary Wing Sizing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41F33A-8A61-4937-A58C-46521EFFC1C2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330110" y="2431828"/>
            <a:ext cx="6275737" cy="2367387"/>
          </a:xfrm>
          <a:prstGeom prst="rect">
            <a:avLst/>
          </a:prstGeom>
          <a:noFill/>
          <a:ln w="12700">
            <a:solidFill>
              <a:srgbClr val="B00000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3" name="Rectangle 12"/>
          <p:cNvSpPr/>
          <p:nvPr/>
        </p:nvSpPr>
        <p:spPr>
          <a:xfrm>
            <a:off x="330110" y="1141614"/>
            <a:ext cx="6275737" cy="1247216"/>
          </a:xfrm>
          <a:prstGeom prst="rect">
            <a:avLst/>
          </a:prstGeom>
          <a:noFill/>
          <a:ln w="12700">
            <a:solidFill>
              <a:srgbClr val="D2C694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 Design Process (Roskam)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328994" y="867412"/>
            <a:ext cx="1688823" cy="20005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00" smtClean="0">
                <a:latin typeface="Arial" pitchFamily="34" charset="0"/>
                <a:cs typeface="Arial" pitchFamily="34" charset="0"/>
              </a:rPr>
              <a:t>System Requirements Document</a:t>
            </a:r>
            <a:endParaRPr lang="en-US" sz="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8630" y="867412"/>
            <a:ext cx="1688823" cy="20005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00" smtClean="0">
                <a:latin typeface="Arial" pitchFamily="34" charset="0"/>
                <a:cs typeface="Arial" pitchFamily="34" charset="0"/>
              </a:rPr>
              <a:t>Statement of Work</a:t>
            </a:r>
            <a:endParaRPr lang="en-US" sz="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28994" y="1178712"/>
            <a:ext cx="1688823" cy="20005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00" smtClean="0">
                <a:latin typeface="Arial" pitchFamily="34" charset="0"/>
                <a:cs typeface="Arial" pitchFamily="34" charset="0"/>
              </a:rPr>
              <a:t>Preliminary Sizing</a:t>
            </a:r>
            <a:endParaRPr lang="en-US" sz="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28994" y="1383627"/>
            <a:ext cx="1688823" cy="95410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>
              <a:buFont typeface="Arial" charset="0"/>
              <a:buChar char="•"/>
            </a:pPr>
            <a:r>
              <a:rPr lang="en-US" sz="700" b="1" dirty="0" smtClean="0">
                <a:latin typeface="Arial" pitchFamily="34" charset="0"/>
                <a:cs typeface="Arial" pitchFamily="34" charset="0"/>
              </a:rPr>
              <a:t>MGTOW or TOGW (W</a:t>
            </a:r>
            <a:r>
              <a:rPr lang="en-US" sz="700" b="1" baseline="-25000" dirty="0" smtClean="0">
                <a:latin typeface="Arial" pitchFamily="34" charset="0"/>
                <a:cs typeface="Arial" pitchFamily="34" charset="0"/>
              </a:rPr>
              <a:t>TO</a:t>
            </a:r>
            <a:r>
              <a:rPr lang="en-US" sz="700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171450" indent="-171450">
              <a:buFont typeface="Arial" charset="0"/>
              <a:buChar char="•"/>
            </a:pPr>
            <a:r>
              <a:rPr lang="en-US" sz="700" b="1" dirty="0" smtClean="0">
                <a:latin typeface="Arial" pitchFamily="34" charset="0"/>
                <a:cs typeface="Arial" pitchFamily="34" charset="0"/>
              </a:rPr>
              <a:t>Takeoff Thrust (T</a:t>
            </a:r>
            <a:r>
              <a:rPr lang="en-US" sz="700" b="1" baseline="-25000" dirty="0" smtClean="0">
                <a:latin typeface="Arial" pitchFamily="34" charset="0"/>
                <a:cs typeface="Arial" pitchFamily="34" charset="0"/>
              </a:rPr>
              <a:t>TO</a:t>
            </a:r>
            <a:r>
              <a:rPr lang="en-US" sz="700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171450" indent="-171450">
              <a:buFont typeface="Arial" charset="0"/>
              <a:buChar char="•"/>
            </a:pPr>
            <a:r>
              <a:rPr lang="en-US" sz="700" b="1" dirty="0" smtClean="0">
                <a:latin typeface="Arial" pitchFamily="34" charset="0"/>
                <a:cs typeface="Arial" pitchFamily="34" charset="0"/>
              </a:rPr>
              <a:t>Wing Planform Area (S)</a:t>
            </a:r>
          </a:p>
          <a:p>
            <a:pPr marL="171450" indent="-171450">
              <a:buFont typeface="Arial" charset="0"/>
              <a:buChar char="•"/>
            </a:pPr>
            <a:r>
              <a:rPr lang="en-US" sz="700" b="1" dirty="0" smtClean="0">
                <a:latin typeface="Arial" pitchFamily="34" charset="0"/>
                <a:cs typeface="Arial" pitchFamily="34" charset="0"/>
              </a:rPr>
              <a:t>Aspect Ratio (AR or A)</a:t>
            </a:r>
          </a:p>
          <a:p>
            <a:pPr marL="171450" indent="-171450">
              <a:buFont typeface="Arial" charset="0"/>
              <a:buChar char="•"/>
            </a:pPr>
            <a:r>
              <a:rPr lang="en-US" sz="700" b="1" dirty="0" smtClean="0">
                <a:latin typeface="Arial" pitchFamily="34" charset="0"/>
                <a:cs typeface="Arial" pitchFamily="34" charset="0"/>
              </a:rPr>
              <a:t>Empty Weight (W</a:t>
            </a:r>
            <a:r>
              <a:rPr lang="en-US" sz="700" b="1" baseline="-25000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sz="700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171450" indent="-171450">
              <a:buFont typeface="Arial" charset="0"/>
              <a:buChar char="•"/>
            </a:pPr>
            <a:r>
              <a:rPr lang="en-US" sz="700" b="1" dirty="0" smtClean="0">
                <a:latin typeface="Arial" pitchFamily="34" charset="0"/>
                <a:cs typeface="Arial" pitchFamily="34" charset="0"/>
              </a:rPr>
              <a:t>Fuel Weight (W</a:t>
            </a:r>
            <a:r>
              <a:rPr lang="en-US" sz="700" b="1" baseline="-25000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en-US" sz="700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171450" indent="-171450">
              <a:buFont typeface="Arial" charset="0"/>
              <a:buChar char="•"/>
            </a:pPr>
            <a:r>
              <a:rPr lang="en-US" sz="700" b="1" dirty="0" smtClean="0">
                <a:latin typeface="Arial" pitchFamily="34" charset="0"/>
                <a:cs typeface="Arial" pitchFamily="34" charset="0"/>
              </a:rPr>
              <a:t>Payload Weight (W</a:t>
            </a:r>
            <a:r>
              <a:rPr lang="en-US" sz="700" b="1" baseline="-25000" dirty="0" smtClean="0">
                <a:latin typeface="Arial" pitchFamily="34" charset="0"/>
                <a:cs typeface="Arial" pitchFamily="34" charset="0"/>
              </a:rPr>
              <a:t>PL</a:t>
            </a:r>
            <a:r>
              <a:rPr lang="en-US" sz="700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171450" indent="-171450">
              <a:buFont typeface="Arial" charset="0"/>
              <a:buChar char="•"/>
            </a:pPr>
            <a:r>
              <a:rPr lang="en-US" sz="700" b="1" dirty="0" err="1">
                <a:latin typeface="Arial" pitchFamily="34" charset="0"/>
                <a:cs typeface="Arial" pitchFamily="34" charset="0"/>
              </a:rPr>
              <a:t>C</a:t>
            </a:r>
            <a:r>
              <a:rPr lang="en-US" sz="700" b="1" baseline="-25000" dirty="0" err="1">
                <a:latin typeface="Arial" pitchFamily="34" charset="0"/>
                <a:cs typeface="Arial" pitchFamily="34" charset="0"/>
              </a:rPr>
              <a:t>Lmax</a:t>
            </a:r>
            <a:r>
              <a:rPr lang="en-US" sz="700" b="1" dirty="0">
                <a:latin typeface="Arial" pitchFamily="34" charset="0"/>
                <a:cs typeface="Arial" pitchFamily="34" charset="0"/>
              </a:rPr>
              <a:t> (clean, TO/L</a:t>
            </a:r>
            <a:r>
              <a:rPr lang="en-US" sz="700" b="1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88274" y="1383628"/>
            <a:ext cx="1688823" cy="30777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00" dirty="0" smtClean="0">
                <a:latin typeface="Arial" pitchFamily="34" charset="0"/>
                <a:cs typeface="Arial" pitchFamily="34" charset="0"/>
              </a:rPr>
              <a:t>Used for Refinement of Preliminary Sizing</a:t>
            </a:r>
            <a:endParaRPr lang="en-US" sz="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88273" y="1184810"/>
            <a:ext cx="1688823" cy="20005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00" dirty="0" smtClean="0">
                <a:latin typeface="Arial" pitchFamily="34" charset="0"/>
                <a:cs typeface="Arial" pitchFamily="34" charset="0"/>
              </a:rPr>
              <a:t>Sensitivity Studies</a:t>
            </a:r>
            <a:endParaRPr lang="en-US" sz="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6764" y="1087751"/>
            <a:ext cx="814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Part I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Straight Arrow Connector 15"/>
          <p:cNvCxnSpPr>
            <a:stCxn id="6" idx="2"/>
            <a:endCxn id="9" idx="0"/>
          </p:cNvCxnSpPr>
          <p:nvPr/>
        </p:nvCxnSpPr>
        <p:spPr>
          <a:xfrm>
            <a:off x="3173406" y="1067467"/>
            <a:ext cx="0" cy="1112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7" idx="3"/>
            <a:endCxn id="6" idx="1"/>
          </p:cNvCxnSpPr>
          <p:nvPr/>
        </p:nvCxnSpPr>
        <p:spPr>
          <a:xfrm>
            <a:off x="2147453" y="967440"/>
            <a:ext cx="1815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017817" y="1289532"/>
            <a:ext cx="181541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984645" y="2479720"/>
            <a:ext cx="2376410" cy="20005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00" dirty="0" smtClean="0">
                <a:latin typeface="Arial" pitchFamily="34" charset="0"/>
                <a:cs typeface="Arial" pitchFamily="34" charset="0"/>
              </a:rPr>
              <a:t>Configuration Layout and Propulsion </a:t>
            </a:r>
            <a:r>
              <a:rPr lang="en-US" sz="700" dirty="0">
                <a:latin typeface="Arial" pitchFamily="34" charset="0"/>
                <a:cs typeface="Arial" pitchFamily="34" charset="0"/>
              </a:rPr>
              <a:t>System 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Options</a:t>
            </a:r>
            <a:endParaRPr lang="en-US" sz="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609695" y="3271530"/>
            <a:ext cx="1747509" cy="20005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00" dirty="0" smtClean="0">
                <a:latin typeface="Arial" pitchFamily="34" charset="0"/>
                <a:cs typeface="Arial" pitchFamily="34" charset="0"/>
              </a:rPr>
              <a:t>Sizing Iteration and Reconfiguration</a:t>
            </a:r>
            <a:endParaRPr lang="en-US" sz="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984645" y="2722773"/>
            <a:ext cx="2376409" cy="20005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00" dirty="0" smtClean="0">
                <a:latin typeface="Arial" pitchFamily="34" charset="0"/>
                <a:cs typeface="Arial" pitchFamily="34" charset="0"/>
              </a:rPr>
              <a:t>Configuration Candidates Identified for </a:t>
            </a:r>
            <a:r>
              <a:rPr lang="en-US" sz="700" dirty="0">
                <a:latin typeface="Arial" pitchFamily="34" charset="0"/>
                <a:cs typeface="Arial" pitchFamily="34" charset="0"/>
              </a:rPr>
              <a:t>F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urther </a:t>
            </a:r>
            <a:r>
              <a:rPr lang="en-US" sz="700" dirty="0">
                <a:latin typeface="Arial" pitchFamily="34" charset="0"/>
                <a:cs typeface="Arial" pitchFamily="34" charset="0"/>
              </a:rPr>
              <a:t>S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tudy</a:t>
            </a:r>
            <a:endParaRPr lang="en-US" sz="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09696" y="2507329"/>
            <a:ext cx="1747508" cy="63094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>
              <a:buFont typeface="Arial" charset="0"/>
              <a:buChar char="•"/>
            </a:pPr>
            <a:r>
              <a:rPr lang="en-US" sz="700" dirty="0" smtClean="0">
                <a:latin typeface="Arial" pitchFamily="34" charset="0"/>
                <a:cs typeface="Arial" pitchFamily="34" charset="0"/>
              </a:rPr>
              <a:t>Initial Layout of Wing and Fuselage</a:t>
            </a:r>
          </a:p>
          <a:p>
            <a:pPr marL="171450" indent="-171450">
              <a:buFont typeface="Arial" charset="0"/>
              <a:buChar char="•"/>
            </a:pPr>
            <a:r>
              <a:rPr lang="en-US" sz="700" dirty="0" smtClean="0">
                <a:latin typeface="Arial" pitchFamily="34" charset="0"/>
                <a:cs typeface="Arial" pitchFamily="34" charset="0"/>
              </a:rPr>
              <a:t>Tail Sizing</a:t>
            </a:r>
          </a:p>
          <a:p>
            <a:pPr marL="171450" indent="-171450">
              <a:buFont typeface="Arial" charset="0"/>
              <a:buChar char="•"/>
            </a:pPr>
            <a:r>
              <a:rPr lang="en-US" sz="700" dirty="0" smtClean="0">
                <a:latin typeface="Arial" pitchFamily="34" charset="0"/>
                <a:cs typeface="Arial" pitchFamily="34" charset="0"/>
              </a:rPr>
              <a:t>Weight and Balance</a:t>
            </a:r>
          </a:p>
          <a:p>
            <a:pPr marL="171450" indent="-171450">
              <a:buFont typeface="Arial" charset="0"/>
              <a:buChar char="•"/>
            </a:pPr>
            <a:r>
              <a:rPr lang="en-US" sz="700" dirty="0" smtClean="0">
                <a:latin typeface="Arial" pitchFamily="34" charset="0"/>
                <a:cs typeface="Arial" pitchFamily="34" charset="0"/>
              </a:rPr>
              <a:t>Drag Polar</a:t>
            </a:r>
          </a:p>
          <a:p>
            <a:pPr marL="171450" indent="-171450">
              <a:buFont typeface="Arial" charset="0"/>
              <a:buChar char="•"/>
            </a:pPr>
            <a:r>
              <a:rPr lang="en-US" sz="700" dirty="0" smtClean="0">
                <a:latin typeface="Arial" pitchFamily="34" charset="0"/>
                <a:cs typeface="Arial" pitchFamily="34" charset="0"/>
              </a:rPr>
              <a:t>Landing Gear</a:t>
            </a:r>
            <a:endParaRPr lang="en-US" sz="7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4361054" y="2819989"/>
            <a:ext cx="248642" cy="2811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stCxn id="23" idx="1"/>
          </p:cNvCxnSpPr>
          <p:nvPr/>
        </p:nvCxnSpPr>
        <p:spPr>
          <a:xfrm rot="10800000">
            <a:off x="4199359" y="2922828"/>
            <a:ext cx="410337" cy="448730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06765" y="2388830"/>
            <a:ext cx="814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Part II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4" name="Straight Arrow Connector 43"/>
          <p:cNvCxnSpPr>
            <a:stCxn id="10" idx="2"/>
            <a:endCxn id="22" idx="0"/>
          </p:cNvCxnSpPr>
          <p:nvPr/>
        </p:nvCxnSpPr>
        <p:spPr>
          <a:xfrm flipH="1">
            <a:off x="3172850" y="2337734"/>
            <a:ext cx="556" cy="14198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27" idx="2"/>
            <a:endCxn id="23" idx="0"/>
          </p:cNvCxnSpPr>
          <p:nvPr/>
        </p:nvCxnSpPr>
        <p:spPr>
          <a:xfrm>
            <a:off x="5483450" y="3138271"/>
            <a:ext cx="0" cy="13325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2821122" y="3191813"/>
            <a:ext cx="703454" cy="20005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00" dirty="0" smtClean="0">
                <a:latin typeface="Arial" pitchFamily="34" charset="0"/>
                <a:cs typeface="Arial" pitchFamily="34" charset="0"/>
              </a:rPr>
              <a:t>Refinement</a:t>
            </a:r>
            <a:endParaRPr lang="en-US" sz="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030898" y="4311535"/>
            <a:ext cx="2283901" cy="20005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00" dirty="0" smtClean="0">
                <a:latin typeface="Arial" pitchFamily="34" charset="0"/>
                <a:cs typeface="Arial" pitchFamily="34" charset="0"/>
              </a:rPr>
              <a:t>Preliminary Configuration Design Complete</a:t>
            </a:r>
            <a:endParaRPr lang="en-US" sz="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90715" y="3040822"/>
            <a:ext cx="1747508" cy="116955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>
              <a:buFont typeface="Arial" charset="0"/>
              <a:buChar char="•"/>
            </a:pPr>
            <a:r>
              <a:rPr lang="en-US" sz="700" dirty="0" smtClean="0">
                <a:latin typeface="Arial" pitchFamily="34" charset="0"/>
                <a:cs typeface="Arial" pitchFamily="34" charset="0"/>
              </a:rPr>
              <a:t>Layout of Wing, Fuselage and Empennage</a:t>
            </a:r>
          </a:p>
          <a:p>
            <a:pPr marL="171450" indent="-171450">
              <a:buFont typeface="Arial" charset="0"/>
              <a:buChar char="•"/>
            </a:pPr>
            <a:r>
              <a:rPr lang="en-US" sz="700" dirty="0" smtClean="0">
                <a:latin typeface="Arial" pitchFamily="34" charset="0"/>
                <a:cs typeface="Arial" pitchFamily="34" charset="0"/>
              </a:rPr>
              <a:t>Weight and Balance</a:t>
            </a:r>
          </a:p>
          <a:p>
            <a:pPr marL="171450" indent="-171450">
              <a:buFont typeface="Arial" charset="0"/>
              <a:buChar char="•"/>
            </a:pPr>
            <a:r>
              <a:rPr lang="en-US" sz="700" dirty="0" smtClean="0">
                <a:latin typeface="Arial" pitchFamily="34" charset="0"/>
                <a:cs typeface="Arial" pitchFamily="34" charset="0"/>
              </a:rPr>
              <a:t>Drag </a:t>
            </a: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Polars</a:t>
            </a:r>
            <a:endParaRPr lang="en-US" sz="700" dirty="0" smtClean="0">
              <a:latin typeface="Arial" pitchFamily="34" charset="0"/>
              <a:cs typeface="Arial" pitchFamily="34" charset="0"/>
            </a:endParaRPr>
          </a:p>
          <a:p>
            <a:pPr marL="171450" indent="-171450">
              <a:buFont typeface="Arial" charset="0"/>
              <a:buChar char="•"/>
            </a:pPr>
            <a:r>
              <a:rPr lang="en-US" sz="700" dirty="0" smtClean="0">
                <a:latin typeface="Arial" pitchFamily="34" charset="0"/>
                <a:cs typeface="Arial" pitchFamily="34" charset="0"/>
              </a:rPr>
              <a:t>Flap Effects</a:t>
            </a:r>
          </a:p>
          <a:p>
            <a:pPr marL="171450" indent="-171450">
              <a:buFont typeface="Arial" charset="0"/>
              <a:buChar char="•"/>
            </a:pPr>
            <a:r>
              <a:rPr lang="en-US" sz="700" dirty="0" smtClean="0">
                <a:latin typeface="Arial" pitchFamily="34" charset="0"/>
                <a:cs typeface="Arial" pitchFamily="34" charset="0"/>
              </a:rPr>
              <a:t>Stability and Control</a:t>
            </a:r>
          </a:p>
          <a:p>
            <a:pPr marL="171450" indent="-171450">
              <a:buFont typeface="Arial" charset="0"/>
              <a:buChar char="•"/>
            </a:pPr>
            <a:r>
              <a:rPr lang="en-US" sz="700" dirty="0" smtClean="0">
                <a:latin typeface="Arial" pitchFamily="34" charset="0"/>
                <a:cs typeface="Arial" pitchFamily="34" charset="0"/>
              </a:rPr>
              <a:t>Performance</a:t>
            </a:r>
          </a:p>
          <a:p>
            <a:pPr marL="171450" indent="-171450">
              <a:buFont typeface="Arial" charset="0"/>
              <a:buChar char="•"/>
            </a:pPr>
            <a:r>
              <a:rPr lang="en-US" sz="700" dirty="0" smtClean="0">
                <a:latin typeface="Arial" pitchFamily="34" charset="0"/>
                <a:cs typeface="Arial" pitchFamily="34" charset="0"/>
              </a:rPr>
              <a:t>Structural Layout </a:t>
            </a:r>
          </a:p>
          <a:p>
            <a:pPr marL="171450" indent="-171450">
              <a:buFont typeface="Arial" charset="0"/>
              <a:buChar char="•"/>
            </a:pPr>
            <a:r>
              <a:rPr lang="en-US" sz="700" dirty="0" smtClean="0">
                <a:latin typeface="Arial" pitchFamily="34" charset="0"/>
                <a:cs typeface="Arial" pitchFamily="34" charset="0"/>
              </a:rPr>
              <a:t>Landing Gear</a:t>
            </a:r>
          </a:p>
          <a:p>
            <a:pPr marL="171450" indent="-171450">
              <a:buFont typeface="Arial" charset="0"/>
              <a:buChar char="•"/>
            </a:pPr>
            <a:r>
              <a:rPr lang="en-US" sz="700" dirty="0" smtClean="0">
                <a:latin typeface="Arial" pitchFamily="34" charset="0"/>
                <a:cs typeface="Arial" pitchFamily="34" charset="0"/>
              </a:rPr>
              <a:t>Life Cycle Costs</a:t>
            </a:r>
            <a:endParaRPr lang="en-US" sz="7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5" name="Straight Arrow Connector 54"/>
          <p:cNvCxnSpPr>
            <a:endCxn id="51" idx="0"/>
          </p:cNvCxnSpPr>
          <p:nvPr/>
        </p:nvCxnSpPr>
        <p:spPr>
          <a:xfrm>
            <a:off x="3172849" y="2915334"/>
            <a:ext cx="0" cy="2764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2238223" y="3291840"/>
            <a:ext cx="582898" cy="2811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H="1">
            <a:off x="3172849" y="3391868"/>
            <a:ext cx="5700" cy="91966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4870039" y="3981511"/>
            <a:ext cx="1314629" cy="20005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00" dirty="0" smtClean="0">
                <a:latin typeface="Arial" pitchFamily="34" charset="0"/>
                <a:cs typeface="Arial" pitchFamily="34" charset="0"/>
              </a:rPr>
              <a:t>Other Design Activities</a:t>
            </a:r>
          </a:p>
        </p:txBody>
      </p:sp>
      <p:sp>
        <p:nvSpPr>
          <p:cNvPr id="63" name="Rectangle 62"/>
          <p:cNvSpPr/>
          <p:nvPr/>
        </p:nvSpPr>
        <p:spPr>
          <a:xfrm>
            <a:off x="4870038" y="4181566"/>
            <a:ext cx="1314629" cy="30777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71450" indent="-171450">
              <a:buFont typeface="Arial" charset="0"/>
              <a:buChar char="•"/>
            </a:pPr>
            <a:r>
              <a:rPr lang="en-US" sz="700" dirty="0" smtClean="0">
                <a:latin typeface="Arial" pitchFamily="34" charset="0"/>
                <a:cs typeface="Arial" pitchFamily="34" charset="0"/>
              </a:rPr>
              <a:t>Flight Loads</a:t>
            </a:r>
            <a:endParaRPr lang="en-US" sz="700" dirty="0">
              <a:latin typeface="Arial" pitchFamily="34" charset="0"/>
              <a:cs typeface="Arial" pitchFamily="34" charset="0"/>
            </a:endParaRPr>
          </a:p>
          <a:p>
            <a:pPr marL="171450" indent="-171450">
              <a:buFont typeface="Arial" charset="0"/>
              <a:buChar char="•"/>
            </a:pPr>
            <a:r>
              <a:rPr lang="en-US" sz="700" dirty="0" smtClean="0">
                <a:latin typeface="Arial" pitchFamily="34" charset="0"/>
                <a:cs typeface="Arial" pitchFamily="34" charset="0"/>
              </a:rPr>
              <a:t>Structural </a:t>
            </a:r>
            <a:r>
              <a:rPr lang="en-US" sz="700" dirty="0">
                <a:latin typeface="Arial" pitchFamily="34" charset="0"/>
                <a:cs typeface="Arial" pitchFamily="34" charset="0"/>
              </a:rPr>
              <a:t>sizing</a:t>
            </a:r>
          </a:p>
        </p:txBody>
      </p:sp>
      <p:cxnSp>
        <p:nvCxnSpPr>
          <p:cNvPr id="64" name="Straight Arrow Connector 63"/>
          <p:cNvCxnSpPr>
            <a:stCxn id="51" idx="3"/>
            <a:endCxn id="63" idx="1"/>
          </p:cNvCxnSpPr>
          <p:nvPr/>
        </p:nvCxnSpPr>
        <p:spPr>
          <a:xfrm>
            <a:off x="3524576" y="3291841"/>
            <a:ext cx="1345462" cy="1043614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OV-1 </a:t>
            </a:r>
            <a:r>
              <a:rPr lang="en-US" dirty="0"/>
              <a:t>:</a:t>
            </a:r>
            <a:r>
              <a:rPr lang="en-US" dirty="0" smtClean="0"/>
              <a:t> RCR 1.1.2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Present an OV-1 diagram with </a:t>
            </a:r>
            <a:r>
              <a:rPr lang="en-US" b="1" dirty="0"/>
              <a:t>key requirements, design missions</a:t>
            </a:r>
            <a:r>
              <a:rPr lang="en-US" dirty="0"/>
              <a:t> and </a:t>
            </a:r>
            <a:r>
              <a:rPr lang="en-US" b="1" dirty="0"/>
              <a:t>design features</a:t>
            </a:r>
            <a:r>
              <a:rPr lang="en-US" dirty="0"/>
              <a:t> of the aircraft that meet the requirements. Print on a single 11x17” sheet.  You may use 2 sheets if needed to convey your message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41F33A-8A61-4937-A58C-46521EFFC1C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754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 Estimate Spreadsheet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03509" y="906145"/>
            <a:ext cx="6101644" cy="3455988"/>
          </a:xfrm>
        </p:spPr>
        <p:txBody>
          <a:bodyPr/>
          <a:lstStyle/>
          <a:p>
            <a:r>
              <a:rPr lang="en-US" dirty="0" smtClean="0"/>
              <a:t>Weight Estimate based on: </a:t>
            </a:r>
          </a:p>
          <a:p>
            <a:pPr lvl="1"/>
            <a:r>
              <a:rPr lang="en-US" dirty="0" smtClean="0"/>
              <a:t>Takeoff weight “guess”</a:t>
            </a:r>
          </a:p>
          <a:p>
            <a:pPr lvl="1"/>
            <a:r>
              <a:rPr lang="en-US" dirty="0" smtClean="0"/>
              <a:t>Design </a:t>
            </a:r>
            <a:r>
              <a:rPr lang="en-US" dirty="0"/>
              <a:t>m</a:t>
            </a:r>
            <a:r>
              <a:rPr lang="en-US" dirty="0" smtClean="0"/>
              <a:t>ission profile/payloads</a:t>
            </a:r>
          </a:p>
          <a:p>
            <a:pPr lvl="1"/>
            <a:r>
              <a:rPr lang="en-US" dirty="0" smtClean="0"/>
              <a:t>Estimated fuel fractions </a:t>
            </a:r>
            <a:r>
              <a:rPr lang="en-US" dirty="0" smtClean="0"/>
              <a:t>from </a:t>
            </a:r>
            <a:r>
              <a:rPr lang="en-US" dirty="0" smtClean="0"/>
              <a:t>similar aircraft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41F33A-8A61-4937-A58C-46521EFFC1C2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670" y="2037426"/>
            <a:ext cx="5264150" cy="285596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434840" y="3657600"/>
            <a:ext cx="2331720" cy="13234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Note: these weight values can feed back into the design mission segment values (temporary).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040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 smtClean="0"/>
              <a:t>Wing Sizing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579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Sizing Calculated Guess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9740" y="1983148"/>
            <a:ext cx="2033069" cy="2994509"/>
          </a:xfrm>
        </p:spPr>
        <p:txBody>
          <a:bodyPr>
            <a:normAutofit/>
          </a:bodyPr>
          <a:lstStyle/>
          <a:p>
            <a:r>
              <a:rPr lang="en-US" sz="1200" dirty="0" smtClean="0"/>
              <a:t>Takeoff</a:t>
            </a:r>
          </a:p>
          <a:p>
            <a:r>
              <a:rPr lang="en-US" sz="1200" dirty="0" smtClean="0"/>
              <a:t>Landing</a:t>
            </a:r>
          </a:p>
          <a:p>
            <a:r>
              <a:rPr lang="en-US" sz="1200" dirty="0" smtClean="0"/>
              <a:t>Cruise</a:t>
            </a:r>
          </a:p>
          <a:p>
            <a:r>
              <a:rPr lang="en-US" sz="1200" dirty="0" smtClean="0"/>
              <a:t>Climb</a:t>
            </a:r>
          </a:p>
          <a:p>
            <a:pPr lvl="1"/>
            <a:r>
              <a:rPr lang="en-US" sz="1000" dirty="0" smtClean="0"/>
              <a:t>Including OEI</a:t>
            </a:r>
          </a:p>
          <a:p>
            <a:r>
              <a:rPr lang="en-US" sz="1200" dirty="0" smtClean="0"/>
              <a:t>Time to Climb</a:t>
            </a:r>
          </a:p>
          <a:p>
            <a:pPr lvl="1"/>
            <a:r>
              <a:rPr lang="en-US" sz="1000" dirty="0" smtClean="0"/>
              <a:t>or Rate of Climb</a:t>
            </a:r>
          </a:p>
          <a:p>
            <a:r>
              <a:rPr lang="en-US" sz="1200" dirty="0" smtClean="0"/>
              <a:t>Maneuvering</a:t>
            </a: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41F33A-8A61-4937-A58C-46521EFFC1C2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8228" y="1785887"/>
            <a:ext cx="3972560" cy="190474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56878" y="1368238"/>
            <a:ext cx="2754630" cy="33855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ial" pitchFamily="34" charset="0"/>
                <a:cs typeface="Arial" pitchFamily="34" charset="0"/>
              </a:rPr>
              <a:t>Takeoff Sizing - Example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48418" y="3174178"/>
            <a:ext cx="2480310" cy="5143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673625" y="4042573"/>
            <a:ext cx="3621819" cy="7386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Use an input W/S (wing loading) to obtain a T/W (thrust to weight) </a:t>
            </a:r>
          </a:p>
          <a:p>
            <a:pPr algn="ct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Requires a lot of estimating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9834" y="895769"/>
            <a:ext cx="2448553" cy="93871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100" dirty="0" smtClean="0">
                <a:latin typeface="Arial" pitchFamily="34" charset="0"/>
                <a:cs typeface="Arial" pitchFamily="34" charset="0"/>
              </a:rPr>
              <a:t>Requirements come from:</a:t>
            </a:r>
          </a:p>
          <a:p>
            <a:pPr marL="171450" indent="-171450">
              <a:buFont typeface="Arial" charset="0"/>
              <a:buChar char="•"/>
            </a:pPr>
            <a:r>
              <a:rPr lang="en-US" sz="1100" b="1" dirty="0">
                <a:latin typeface="Arial" pitchFamily="34" charset="0"/>
                <a:cs typeface="Arial" pitchFamily="34" charset="0"/>
              </a:rPr>
              <a:t>SRD (customer requirements)</a:t>
            </a:r>
          </a:p>
          <a:p>
            <a:pPr marL="171450" indent="-171450">
              <a:buFont typeface="Arial" charset="0"/>
              <a:buChar char="•"/>
            </a:pPr>
            <a:r>
              <a:rPr lang="en-US" sz="1100" b="1" dirty="0" smtClean="0">
                <a:latin typeface="Arial" pitchFamily="34" charset="0"/>
                <a:cs typeface="Arial" pitchFamily="34" charset="0"/>
              </a:rPr>
              <a:t>14CFR23</a:t>
            </a:r>
          </a:p>
          <a:p>
            <a:pPr marL="171450" indent="-171450">
              <a:buFont typeface="Arial" charset="0"/>
              <a:buChar char="•"/>
            </a:pPr>
            <a:r>
              <a:rPr lang="en-US" sz="1100" b="1" dirty="0" smtClean="0">
                <a:latin typeface="Arial" pitchFamily="34" charset="0"/>
                <a:cs typeface="Arial" pitchFamily="34" charset="0"/>
              </a:rPr>
              <a:t>14CFR25</a:t>
            </a:r>
          </a:p>
          <a:p>
            <a:pPr marL="171450" indent="-171450">
              <a:buFont typeface="Arial" charset="0"/>
              <a:buChar char="•"/>
            </a:pPr>
            <a:r>
              <a:rPr lang="en-US" sz="1100" b="1" dirty="0" smtClean="0">
                <a:latin typeface="Arial" pitchFamily="34" charset="0"/>
                <a:cs typeface="Arial" pitchFamily="34" charset="0"/>
              </a:rPr>
              <a:t>MIL-C-005011</a:t>
            </a:r>
          </a:p>
        </p:txBody>
      </p:sp>
    </p:spTree>
    <p:extLst>
      <p:ext uri="{BB962C8B-B14F-4D97-AF65-F5344CB8AC3E}">
        <p14:creationId xmlns:p14="http://schemas.microsoft.com/office/powerpoint/2010/main" val="924399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Wing Size Matching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1111282"/>
            <a:ext cx="5104130" cy="3693779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41F33A-8A61-4937-A58C-46521EFFC1C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348740" y="1577340"/>
            <a:ext cx="182880" cy="291465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348740" y="4457700"/>
            <a:ext cx="3623310" cy="18288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4186823" y="2204157"/>
            <a:ext cx="171450" cy="2628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3002280" y="2406650"/>
            <a:ext cx="110490" cy="2438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3869703" y="2297430"/>
            <a:ext cx="267957" cy="27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1528763" y="2757488"/>
            <a:ext cx="1757362" cy="0"/>
          </a:xfrm>
          <a:prstGeom prst="line">
            <a:avLst/>
          </a:prstGeom>
          <a:ln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333750" y="2814638"/>
            <a:ext cx="0" cy="1662112"/>
          </a:xfrm>
          <a:prstGeom prst="line">
            <a:avLst/>
          </a:prstGeom>
          <a:ln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3281907" y="2700277"/>
            <a:ext cx="92598" cy="104172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1628774" y="1457642"/>
            <a:ext cx="1609725" cy="276999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600" dirty="0" smtClean="0">
                <a:latin typeface="Arial" pitchFamily="34" charset="0"/>
                <a:cs typeface="Arial" pitchFamily="34" charset="0"/>
              </a:rPr>
              <a:t>W/S</a:t>
            </a:r>
            <a:r>
              <a:rPr lang="en-US" sz="600" baseline="-25000" dirty="0" smtClean="0">
                <a:latin typeface="Arial" pitchFamily="34" charset="0"/>
                <a:cs typeface="Arial" pitchFamily="34" charset="0"/>
              </a:rPr>
              <a:t>TO</a:t>
            </a:r>
            <a:r>
              <a:rPr lang="en-US" sz="600" dirty="0" smtClean="0">
                <a:latin typeface="Arial" pitchFamily="34" charset="0"/>
                <a:cs typeface="Arial" pitchFamily="34" charset="0"/>
              </a:rPr>
              <a:t> (takeoff wing loading) = XX </a:t>
            </a:r>
            <a:r>
              <a:rPr lang="en-US" sz="600" dirty="0" err="1" smtClean="0">
                <a:latin typeface="Arial" pitchFamily="34" charset="0"/>
                <a:cs typeface="Arial" pitchFamily="34" charset="0"/>
              </a:rPr>
              <a:t>psf</a:t>
            </a:r>
            <a:endParaRPr lang="en-US" sz="6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600" dirty="0" smtClean="0">
                <a:latin typeface="Arial" pitchFamily="34" charset="0"/>
                <a:cs typeface="Arial" pitchFamily="34" charset="0"/>
              </a:rPr>
              <a:t>T/W</a:t>
            </a:r>
            <a:r>
              <a:rPr lang="en-US" sz="600" baseline="-25000" dirty="0" smtClean="0">
                <a:latin typeface="Arial" pitchFamily="34" charset="0"/>
                <a:cs typeface="Arial" pitchFamily="34" charset="0"/>
              </a:rPr>
              <a:t>TO</a:t>
            </a:r>
            <a:r>
              <a:rPr lang="en-US" sz="600" dirty="0" smtClean="0">
                <a:latin typeface="Arial" pitchFamily="34" charset="0"/>
                <a:cs typeface="Arial" pitchFamily="34" charset="0"/>
              </a:rPr>
              <a:t> (takeoff thrust to weight) = XX </a:t>
            </a:r>
            <a:r>
              <a:rPr lang="en-US" sz="600" dirty="0" err="1" smtClean="0">
                <a:latin typeface="Arial" pitchFamily="34" charset="0"/>
                <a:cs typeface="Arial" pitchFamily="34" charset="0"/>
              </a:rPr>
              <a:t>psf</a:t>
            </a:r>
            <a:r>
              <a:rPr lang="en-US" sz="600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cxnSp>
        <p:nvCxnSpPr>
          <p:cNvPr id="28" name="Straight Arrow Connector 27"/>
          <p:cNvCxnSpPr>
            <a:endCxn id="19" idx="1"/>
          </p:cNvCxnSpPr>
          <p:nvPr/>
        </p:nvCxnSpPr>
        <p:spPr>
          <a:xfrm>
            <a:off x="2851150" y="1733550"/>
            <a:ext cx="444318" cy="981983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1000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MTOOLS" val="&lt;WMTools ver=&quot;1.0&quot;&gt;&lt;Timings time=&quot;3/6/2008 12:03:03 PM&quot;&gt;&lt;Slide id=&quot;335&quot; dur=&quot;.609375&quot;/&gt;&lt;Slide id=&quot;337&quot; dur=&quot;13.53516&quot;/&gt;&lt;Slide id=&quot;335&quot; dur=&quot;.765625&quot;/&gt;&lt;Slide id=&quot;337&quot; dur=&quot;4.699219&quot;/&gt;&lt;Slide id=&quot;312&quot; dur=&quot;2.902344&quot;/&gt;&lt;Slide id=&quot;313&quot; dur=&quot;7.195313&quot;/&gt;&lt;Slide id=&quot;316&quot; dur=&quot;10.69141&quot;/&gt;&lt;Slide id=&quot;317&quot; dur=&quot;1.734375&quot;/&gt;&lt;Slide id=&quot;336&quot; dur=&quot;1.703125&quot;/&gt;&lt;Slide id=&quot;338&quot; dur=&quot;1&quot;/&gt;&lt;/Timings&gt;&lt;/WMTools&gt;"/>
</p:tagLst>
</file>

<file path=ppt/theme/theme1.xml><?xml version="1.0" encoding="utf-8"?>
<a:theme xmlns:a="http://schemas.openxmlformats.org/drawingml/2006/main" name="noc_ppt_16x9size_template(rev031115)">
  <a:themeElements>
    <a:clrScheme name="Default Design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5DAA"/>
      </a:accent1>
      <a:accent2>
        <a:srgbClr val="CC0000"/>
      </a:accent2>
      <a:accent3>
        <a:srgbClr val="FFFFFF"/>
      </a:accent3>
      <a:accent4>
        <a:srgbClr val="000000"/>
      </a:accent4>
      <a:accent5>
        <a:srgbClr val="AAB6D2"/>
      </a:accent5>
      <a:accent6>
        <a:srgbClr val="B90000"/>
      </a:accent6>
      <a:hlink>
        <a:srgbClr val="4FAFFF"/>
      </a:hlink>
      <a:folHlink>
        <a:srgbClr val="009600"/>
      </a:folHlink>
    </a:clrScheme>
    <a:fontScheme name="Northrop Grumman 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  <a:txDef>
      <a:spPr>
        <a:noFill/>
      </a:spPr>
      <a:bodyPr wrap="square" rtlCol="0">
        <a:spAutoFit/>
      </a:bodyPr>
      <a:lstStyle>
        <a:defPPr>
          <a:defRPr sz="1600" dirty="0">
            <a:latin typeface="Arial" pitchFamily="34" charset="0"/>
            <a:cs typeface="Arial" pitchFamily="34" charset="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5DAA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B6D2"/>
        </a:accent5>
        <a:accent6>
          <a:srgbClr val="B90000"/>
        </a:accent6>
        <a:hlink>
          <a:srgbClr val="4FAFFF"/>
        </a:hlink>
        <a:folHlink>
          <a:srgbClr val="00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5DAA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B6D2"/>
        </a:accent5>
        <a:accent6>
          <a:srgbClr val="B90000"/>
        </a:accent6>
        <a:hlink>
          <a:srgbClr val="4FAFFF"/>
        </a:hlink>
        <a:folHlink>
          <a:srgbClr val="009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DSU normal" id="{CAB01DE5-025B-7F48-B3B7-99F67B037ECA}" vid="{37A7EC2C-E740-4B42-BBA3-6EF20952D24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E16BE7AF4F5A84D99D12AFC100C8999" ma:contentTypeVersion="1" ma:contentTypeDescription="Create a new document." ma:contentTypeScope="" ma:versionID="2c4c3b94c5af89e1187f8cf81b1e62d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a447206dab0015f8b9f8924535193e8c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7E88F55-3418-4DFE-AF21-9332F55217C5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DE522BB8-B5B3-4974-A3F7-003130968B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97CBD90-7DDD-4D0C-9AE3-10115023CBF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SDSU normal</Template>
  <TotalTime>179</TotalTime>
  <Words>375</Words>
  <Application>Microsoft Macintosh PowerPoint</Application>
  <PresentationFormat>Custom</PresentationFormat>
  <Paragraphs>90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Arial Narrow</vt:lpstr>
      <vt:lpstr>Tahoma</vt:lpstr>
      <vt:lpstr>noc_ppt_16x9size_template(rev031115)</vt:lpstr>
      <vt:lpstr>Preliminary Wing Sizing</vt:lpstr>
      <vt:lpstr>Topics</vt:lpstr>
      <vt:lpstr>Preliminary Design Process (Roskam)</vt:lpstr>
      <vt:lpstr>OV-1 : RCR 1.1.2</vt:lpstr>
      <vt:lpstr>Weight Estimate Spreadsheet</vt:lpstr>
      <vt:lpstr>PowerPoint Presentation</vt:lpstr>
      <vt:lpstr>Sizing Calculated Guess</vt:lpstr>
      <vt:lpstr>Wing Size Matching</vt:lpstr>
      <vt:lpstr>PowerPoint Presentation</vt:lpstr>
    </vt:vector>
  </TitlesOfParts>
  <Company/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Greg Marien</cp:lastModifiedBy>
  <cp:revision>65</cp:revision>
  <dcterms:created xsi:type="dcterms:W3CDTF">2016-08-26T22:19:53Z</dcterms:created>
  <dcterms:modified xsi:type="dcterms:W3CDTF">2017-09-11T12:11:54Z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0x010100AE16BE7AF4F5A84D99D12AFC100C8999</vt:lpwstr>
  </property>
</Properties>
</file>