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95" r:id="rId5"/>
    <p:sldId id="384" r:id="rId6"/>
    <p:sldId id="398" r:id="rId7"/>
    <p:sldId id="399" r:id="rId8"/>
    <p:sldId id="400" r:id="rId9"/>
    <p:sldId id="385" r:id="rId10"/>
    <p:sldId id="401" r:id="rId11"/>
    <p:sldId id="402" r:id="rId12"/>
    <p:sldId id="403" r:id="rId13"/>
    <p:sldId id="386" r:id="rId14"/>
    <p:sldId id="404" r:id="rId15"/>
    <p:sldId id="405" r:id="rId16"/>
    <p:sldId id="387" r:id="rId17"/>
    <p:sldId id="406" r:id="rId18"/>
    <p:sldId id="407" r:id="rId19"/>
    <p:sldId id="408" r:id="rId20"/>
    <p:sldId id="378" r:id="rId21"/>
    <p:sldId id="344" r:id="rId22"/>
  </p:sldIdLst>
  <p:sldSz cx="6864350" cy="514826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5DAA00"/>
    <a:srgbClr val="D2C694"/>
    <a:srgbClr val="C41230"/>
    <a:srgbClr val="B00000"/>
    <a:srgbClr val="003E6A"/>
    <a:srgbClr val="575F6D"/>
    <a:srgbClr val="FF9933"/>
    <a:srgbClr val="4FA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75301" autoAdjust="0"/>
  </p:normalViewPr>
  <p:slideViewPr>
    <p:cSldViewPr snapToGrid="0">
      <p:cViewPr varScale="1">
        <p:scale>
          <a:sx n="124" d="100"/>
          <a:sy n="124" d="100"/>
        </p:scale>
        <p:origin x="2728" y="176"/>
      </p:cViewPr>
      <p:guideLst>
        <p:guide orient="horz" pos="686"/>
        <p:guide pos="21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twist and dihedral</a:t>
            </a:r>
            <a:r>
              <a:rPr lang="en-US" baseline="0" dirty="0" smtClean="0"/>
              <a:t> units, see </a:t>
            </a:r>
            <a:r>
              <a:rPr lang="en-US" dirty="0" smtClean="0"/>
              <a:t>DATCOM Section 7.1.3.2-d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4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twist and dihedral</a:t>
            </a:r>
            <a:r>
              <a:rPr lang="en-US" baseline="0" dirty="0" smtClean="0"/>
              <a:t> units, see </a:t>
            </a:r>
            <a:r>
              <a:rPr lang="en-US" dirty="0" smtClean="0"/>
              <a:t>DATCOM Section 7.1.3.2-d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6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/>
          <p:cNvSpPr>
            <a:spLocks noGrp="1"/>
          </p:cNvSpPr>
          <p:nvPr>
            <p:ph type="ctrTitle" hasCustomPrompt="1"/>
          </p:nvPr>
        </p:nvSpPr>
        <p:spPr>
          <a:xfrm>
            <a:off x="3189064" y="1503363"/>
            <a:ext cx="3440517" cy="1344880"/>
          </a:xfrm>
        </p:spPr>
        <p:txBody>
          <a:bodyPr tIns="457200" bIns="548640"/>
          <a:lstStyle>
            <a:lvl1pPr algn="r">
              <a:defRPr sz="2700" b="1" spc="3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203519" y="2952751"/>
            <a:ext cx="3424465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1575" b="1" spc="1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Sub-title, Arial Bold 21pt.</a:t>
            </a:r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199454" y="3506220"/>
            <a:ext cx="3430127" cy="457200"/>
          </a:xfrm>
        </p:spPr>
        <p:txBody>
          <a:bodyPr wrap="none" tIns="0">
            <a:normAutofit/>
          </a:bodyPr>
          <a:lstStyle>
            <a:lvl1pPr algn="r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500"/>
            </a:lvl2pPr>
            <a:lvl3pPr>
              <a:buNone/>
              <a:defRPr sz="15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en-US" dirty="0" smtClean="0"/>
              <a:t>Meeting date(s), Arial 18pt.</a:t>
            </a:r>
            <a:endParaRPr lang="en-US" dirty="0"/>
          </a:p>
        </p:txBody>
      </p:sp>
      <p:sp>
        <p:nvSpPr>
          <p:cNvPr id="9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193174" y="3971244"/>
            <a:ext cx="3433313" cy="457200"/>
          </a:xfrm>
        </p:spPr>
        <p:txBody>
          <a:bodyPr wrap="none" bIns="18288" anchor="b" anchorCtr="0">
            <a:normAutofit/>
          </a:bodyPr>
          <a:lstStyle>
            <a:lvl1pPr algn="r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Speaker’s name, Arial 18pt.</a:t>
            </a:r>
            <a:endParaRPr lang="en-US" dirty="0"/>
          </a:p>
        </p:txBody>
      </p:sp>
      <p:sp>
        <p:nvSpPr>
          <p:cNvPr id="10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185347" y="4471988"/>
            <a:ext cx="2441138" cy="381000"/>
          </a:xfrm>
        </p:spPr>
        <p:txBody>
          <a:bodyPr wrap="square" tIns="0" bIns="438912">
            <a:noAutofit/>
          </a:bodyPr>
          <a:lstStyle>
            <a:lvl1pPr algn="r">
              <a:buNone/>
              <a:defRPr sz="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 dirty="0" smtClean="0"/>
              <a:t>Speaker’s title, Arial 12pt.</a:t>
            </a:r>
            <a:endParaRPr lang="en-US" dirty="0"/>
          </a:p>
        </p:txBody>
      </p:sp>
      <p:pic>
        <p:nvPicPr>
          <p:cNvPr id="8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92" y="313951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92" y="313951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3"/>
            <a:ext cx="6864350" cy="5148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864350" cy="5148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2904606" y="2345531"/>
            <a:ext cx="3723378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1500" b="1" spc="1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Break (Click to Add Title)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110" y="2540"/>
            <a:ext cx="4875357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2079" y="1089025"/>
            <a:ext cx="6101644" cy="345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47" y="4754566"/>
            <a:ext cx="325037" cy="2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25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552" y="4970463"/>
            <a:ext cx="137287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5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210" y="1273077"/>
            <a:ext cx="2876751" cy="21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836438"/>
            <a:ext cx="6864350" cy="0"/>
          </a:xfrm>
          <a:prstGeom prst="line">
            <a:avLst/>
          </a:prstGeom>
          <a:ln w="38100" cap="flat" cmpd="sng">
            <a:gradFill flip="none" rotWithShape="1">
              <a:gsLst>
                <a:gs pos="0">
                  <a:srgbClr val="D2C694">
                    <a:lumMod val="100000"/>
                  </a:srgbClr>
                </a:gs>
                <a:gs pos="100000">
                  <a:srgbClr val="C4123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343" y="2540"/>
            <a:ext cx="4880123" cy="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386120" y="1085850"/>
            <a:ext cx="6098070" cy="34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3" y="4748043"/>
            <a:ext cx="325037" cy="2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25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5552" y="4970463"/>
            <a:ext cx="137287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5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6" name="Picture 2" descr="C:\Users\mariegr\Desktop\SDSU_3Color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640" y="140211"/>
            <a:ext cx="812630" cy="5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61" r:id="rId3"/>
    <p:sldLayoutId id="2147483672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172641" indent="-172641" algn="l" rtl="0" eaLnBrk="1" fontAlgn="base" hangingPunct="1">
        <a:spcBef>
          <a:spcPts val="1800"/>
        </a:spcBef>
        <a:spcAft>
          <a:spcPct val="0"/>
        </a:spcAft>
        <a:buChar char="•"/>
        <a:defRPr sz="135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3160" indent="-170260" algn="l" rtl="0" eaLnBrk="1" fontAlgn="base" hangingPunct="1">
        <a:spcBef>
          <a:spcPts val="450"/>
        </a:spcBef>
        <a:spcAft>
          <a:spcPct val="0"/>
        </a:spcAft>
        <a:buChar char="–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15579" indent="-129779" algn="l" rtl="0" eaLnBrk="1" fontAlgn="base" hangingPunct="1">
        <a:spcBef>
          <a:spcPts val="450"/>
        </a:spcBef>
        <a:spcAft>
          <a:spcPct val="0"/>
        </a:spcAft>
        <a:buChar char="•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56097" indent="-127397" algn="l" rtl="0" eaLnBrk="1" fontAlgn="base" hangingPunct="1">
        <a:spcBef>
          <a:spcPts val="450"/>
        </a:spcBef>
        <a:spcAft>
          <a:spcPct val="0"/>
        </a:spcAft>
        <a:buChar char="–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01379" indent="-129779" algn="l" rtl="0" eaLnBrk="1" fontAlgn="base" hangingPunct="1">
        <a:spcBef>
          <a:spcPts val="450"/>
        </a:spcBef>
        <a:spcAft>
          <a:spcPct val="0"/>
        </a:spcAft>
        <a:buChar char="»"/>
        <a:defRPr sz="105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54563"/>
            <a:ext cx="325438" cy="223837"/>
          </a:xfrm>
        </p:spPr>
        <p:txBody>
          <a:bodyPr/>
          <a:lstStyle/>
          <a:p>
            <a:fld id="{8E41F33A-8A61-4937-A58C-46521EFFC1C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" y="3255264"/>
            <a:ext cx="5705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Homework for next Tuesday: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Updated 3-view of your configuration,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with the table,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IAW with the RCR, yes that also means on an 11x17 sheet of paper.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Rate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1931"/>
              </p:ext>
            </p:extLst>
          </p:nvPr>
        </p:nvGraphicFramePr>
        <p:xfrm>
          <a:off x="524813" y="1534856"/>
          <a:ext cx="5985946" cy="176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67"/>
                <a:gridCol w="2362203"/>
                <a:gridCol w="1516288"/>
                <a:gridCol w="1516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Coeff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D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Drag due to Pitch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10.68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(negligible if subsonic)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Lq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Lift due to Pitch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mq</a:t>
                      </a:r>
                      <a:endParaRPr lang="en-US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Pitching Moment due to Pitch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4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6" y="2540"/>
            <a:ext cx="5712106" cy="803910"/>
          </a:xfrm>
        </p:spPr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smtClean="0"/>
              <a:t>Lift due to Pitch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4022511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10.69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4022511" cy="309637"/>
              </a:xfrm>
              <a:prstGeom prst="rect">
                <a:avLst/>
              </a:prstGeom>
              <a:blipFill rotWithShape="0">
                <a:blip r:embed="rId3"/>
                <a:stretch>
                  <a:fillRect l="-1818" t="-19608" r="-181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>
            <a:off x="2216552" y="1313726"/>
            <a:ext cx="254644" cy="596096"/>
          </a:xfrm>
          <a:prstGeom prst="bentUpArrow">
            <a:avLst>
              <a:gd name="adj1" fmla="val 31818"/>
              <a:gd name="adj2" fmla="val 25000"/>
              <a:gd name="adj3" fmla="val 25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4814" y="1510496"/>
            <a:ext cx="405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Canard Contribution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674952" y="1421276"/>
            <a:ext cx="630820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73122" y="1859665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Horizontal Contribution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411867" y="2776960"/>
            <a:ext cx="3175322" cy="507357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4905" y="4379090"/>
            <a:ext cx="182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 contribution</a:t>
            </a:r>
            <a:endParaRPr lang="en-US" sz="16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2222" y="2186511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all inputs and outputs for all contributions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532" y="2999417"/>
            <a:ext cx="3050155" cy="16536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92577" y="2587768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10.39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6" y="2540"/>
            <a:ext cx="5712106" cy="803910"/>
          </a:xfrm>
        </p:spPr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m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smtClean="0"/>
              <a:t>Pitching Moment  due to Pitch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436715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10.75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4367158" cy="309637"/>
              </a:xfrm>
              <a:prstGeom prst="rect">
                <a:avLst/>
              </a:prstGeom>
              <a:blipFill rotWithShape="0">
                <a:blip r:embed="rId3"/>
                <a:stretch>
                  <a:fillRect l="-1676" t="-1960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>
            <a:off x="2216552" y="1313726"/>
            <a:ext cx="254644" cy="596096"/>
          </a:xfrm>
          <a:prstGeom prst="bentUpArrow">
            <a:avLst>
              <a:gd name="adj1" fmla="val 31818"/>
              <a:gd name="adj2" fmla="val 25000"/>
              <a:gd name="adj3" fmla="val 25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4814" y="1510496"/>
            <a:ext cx="405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Canard Contribution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674952" y="1421276"/>
            <a:ext cx="630820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73122" y="1859665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Horizontal Contribution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70220" y="2435313"/>
            <a:ext cx="2492027" cy="507357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5453" y="3690721"/>
            <a:ext cx="182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 contribution</a:t>
            </a:r>
            <a:endParaRPr lang="en-US" sz="16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2222" y="2186511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all inputs and outputs for all contributions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532" y="2999417"/>
            <a:ext cx="3050155" cy="16536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92577" y="2587768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Reminder: Show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10.39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1161" y="4434383"/>
            <a:ext cx="47359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Warning: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Wing, Eq. 10.76 and 10.77 are very large equations, and easy to mess up.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8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Yaw Rate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9395"/>
              </p:ext>
            </p:extLst>
          </p:nvPr>
        </p:nvGraphicFramePr>
        <p:xfrm>
          <a:off x="524813" y="1534856"/>
          <a:ext cx="59338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512"/>
                <a:gridCol w="2464707"/>
                <a:gridCol w="1171086"/>
                <a:gridCol w="1635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Coeff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</a:t>
                      </a:r>
                      <a:r>
                        <a:rPr lang="en-US" sz="1100" baseline="-25000" dirty="0" smtClean="0"/>
                        <a:t>y</a:t>
                      </a:r>
                      <a:r>
                        <a:rPr lang="en-US" sz="1100" baseline="-25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Sideforce</a:t>
                      </a:r>
                      <a:r>
                        <a:rPr lang="en-US" sz="1100" baseline="0" dirty="0" smtClean="0"/>
                        <a:t> due to Yaw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lr</a:t>
                      </a:r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Rolling Moment</a:t>
                      </a:r>
                      <a:r>
                        <a:rPr lang="en-US" sz="1100" baseline="0" dirty="0" smtClean="0"/>
                        <a:t> due to Yaw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nr</a:t>
                      </a:r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Yawing Moment</a:t>
                      </a:r>
                      <a:r>
                        <a:rPr lang="en-US" sz="1100" baseline="0" dirty="0" smtClean="0"/>
                        <a:t> due to Yaw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08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y</a:t>
            </a:r>
            <a:r>
              <a:rPr lang="en-US" baseline="-25000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err="1" smtClean="0"/>
              <a:t>Sideforce</a:t>
            </a:r>
            <a:r>
              <a:rPr lang="en-US" dirty="0" smtClean="0"/>
              <a:t> </a:t>
            </a:r>
            <a:r>
              <a:rPr lang="en-US" dirty="0"/>
              <a:t>due to </a:t>
            </a:r>
            <a:r>
              <a:rPr lang="en-US" dirty="0" smtClean="0"/>
              <a:t>Yaw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37" y="925588"/>
                <a:ext cx="2942344" cy="477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cs typeface="Arial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  <a:cs typeface="Arial" pitchFamily="34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mr-IN" sz="1600" i="1" smtClean="0">
                          <a:latin typeface="Cambria Math" charset="0"/>
                          <a:cs typeface="Arial" pitchFamily="34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  <a:cs typeface="Arial" pitchFamily="34" charset="0"/>
                        </a:rPr>
                        <m:t>−2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  <a:cs typeface="Arial" pitchFamily="34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f>
                        <m:fPr>
                          <m:ctrlPr>
                            <a:rPr lang="mr-IN" sz="1600" i="1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mr-IN" sz="1600" i="1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  <a:cs typeface="Arial" pitchFamily="34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charset="0"/>
                                  <a:cs typeface="Arial" pitchFamily="34" charset="0"/>
                                </a:rPr>
                                <m:t>𝑐𝑜𝑠</m:t>
                              </m:r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𝑠𝑖𝑛</m:t>
                              </m:r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cs typeface="Arial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7" y="925588"/>
                <a:ext cx="2942344" cy="4778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ent-Up Arrow 7"/>
          <p:cNvSpPr/>
          <p:nvPr/>
        </p:nvSpPr>
        <p:spPr>
          <a:xfrm rot="5400000">
            <a:off x="1240900" y="1855326"/>
            <a:ext cx="1498923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74737" y="2733554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Geometry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321684" y="2779373"/>
            <a:ext cx="3447331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7422" y="4610583"/>
            <a:ext cx="434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Previously determined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7418" y="3066188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Reminder: Show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10.27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40000">
            <a:off x="2332299" y="3408412"/>
            <a:ext cx="3877520" cy="11812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47779" y="1011285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 VI,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10.80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6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6" y="2540"/>
            <a:ext cx="5712106" cy="803910"/>
          </a:xfrm>
        </p:spPr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smtClean="0"/>
              <a:t>Rolling Moment due to Yaw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3312702" cy="2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10.81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3312702" cy="293542"/>
              </a:xfrm>
              <a:prstGeom prst="rect">
                <a:avLst/>
              </a:prstGeom>
              <a:blipFill rotWithShape="0">
                <a:blip r:embed="rId3"/>
                <a:stretch>
                  <a:fillRect l="-2210" t="-20833" r="-2210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84384" y="2164465"/>
            <a:ext cx="405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Vertical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Tail Contribution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518692" y="1577536"/>
            <a:ext cx="943340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-411867" y="2776960"/>
            <a:ext cx="3175322" cy="507357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4905" y="4379090"/>
            <a:ext cx="182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 contribution</a:t>
            </a:r>
            <a:endParaRPr lang="en-US" sz="16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444" y="4622408"/>
            <a:ext cx="4082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straight forward, but a lot of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work</a:t>
            </a:r>
            <a:endParaRPr lang="en-US" sz="12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6988" y="1567265"/>
            <a:ext cx="432589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inputs and outputs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obtain all contributions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8290" y="3386419"/>
            <a:ext cx="473597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Warning: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Wing, Eq. 10.83 is very large equations, and easy to mess up.  As always: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 all work on paper first, before putting it in spreadsheet to verify the answer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0218" y="2624419"/>
            <a:ext cx="47359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Warning: For this section, Dihedral Angle is in Radians, but wing twist is in degrees, ask me how I know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7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6" y="2540"/>
            <a:ext cx="5712106" cy="803910"/>
          </a:xfrm>
        </p:spPr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/>
              <a:t>Y</a:t>
            </a:r>
            <a:r>
              <a:rPr lang="en-US" dirty="0" smtClean="0"/>
              <a:t>awing Moment due to Yaw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3434530" cy="2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10.86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3434530" cy="293542"/>
              </a:xfrm>
              <a:prstGeom prst="rect">
                <a:avLst/>
              </a:prstGeom>
              <a:blipFill rotWithShape="0">
                <a:blip r:embed="rId3"/>
                <a:stretch>
                  <a:fillRect l="-2131" t="-20833" r="-2487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90171" y="1718839"/>
            <a:ext cx="405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Vertical Tail Contribution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770443" y="1354721"/>
            <a:ext cx="451412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-542083" y="2907176"/>
            <a:ext cx="3435754" cy="507357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2268" y="4633733"/>
            <a:ext cx="182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 contribution</a:t>
            </a:r>
            <a:endParaRPr lang="en-US" sz="16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93879" y="1376283"/>
            <a:ext cx="432589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inputs and outputs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obtain all contributions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3163" y="2018680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Reminder: Show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10.27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41834" y="4132988"/>
            <a:ext cx="51926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your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values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 graph of 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10.44 and 10.45, Graphs are based on distance from CG to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a.c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2253306" y="2635594"/>
            <a:ext cx="1049120" cy="1424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40000">
            <a:off x="3451417" y="2816970"/>
            <a:ext cx="2182874" cy="12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99807"/>
              </p:ext>
            </p:extLst>
          </p:nvPr>
        </p:nvGraphicFramePr>
        <p:xfrm>
          <a:off x="330110" y="1171194"/>
          <a:ext cx="6099171" cy="1620509"/>
        </p:xfrm>
        <a:graphic>
          <a:graphicData uri="http://schemas.openxmlformats.org/drawingml/2006/table">
            <a:tbl>
              <a:tblPr/>
              <a:tblGrid>
                <a:gridCol w="727363"/>
                <a:gridCol w="593902"/>
                <a:gridCol w="580556"/>
                <a:gridCol w="553863"/>
                <a:gridCol w="580556"/>
                <a:gridCol w="580556"/>
                <a:gridCol w="727363"/>
                <a:gridCol w="553863"/>
                <a:gridCol w="553863"/>
                <a:gridCol w="647286"/>
              </a:tblGrid>
              <a:tr h="1157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Etkin Table 4.2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Etkin Table 4.3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75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Cx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Cz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Cm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Cy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Cl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Cn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u_hat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Cx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u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Cz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u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Cm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u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b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Cy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b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Cl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b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Cn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b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a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Cx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a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Cz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a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Cm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a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p_hat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Cy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p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Cl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p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Cn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p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5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q_hat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Cx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q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Cz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q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Cm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q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r_hat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Cy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r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Cl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r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Cn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r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a</a:t>
                      </a:r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_dot_hat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Cx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a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dot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Cz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a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dot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Cm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a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dot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b</a:t>
                      </a:r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_dot_hat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Cy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b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dot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Cl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b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dot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Verdana" charset="0"/>
                        </a:rPr>
                        <a:t>Cn</a:t>
                      </a:r>
                      <a:r>
                        <a:rPr lang="en-US" sz="700" b="0" i="0" u="none" strike="noStrike" baseline="-25000">
                          <a:effectLst/>
                          <a:latin typeface="Symbol" charset="2"/>
                        </a:rPr>
                        <a:t>b</a:t>
                      </a:r>
                      <a:r>
                        <a:rPr lang="en-US" sz="700" b="0" i="0" u="none" strike="noStrike" baseline="-25000">
                          <a:effectLst/>
                          <a:latin typeface="Verdana" charset="0"/>
                        </a:rPr>
                        <a:t>dot</a:t>
                      </a:r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51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Cx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Cz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Cm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Cy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Cl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Cn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u_hat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-0.108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-0.106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0.1043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b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-0.8771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-0.2797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0.1946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424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a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0.2193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-4.92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-1.023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p_hat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-0.3295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-0.04073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424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q_hat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-5.921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-23.92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r_hat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0.304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-0.2737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4246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a</a:t>
                      </a:r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_dot_hat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5.896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-6.314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 charset="0"/>
                      </a:endParaRPr>
                    </a:p>
                  </a:txBody>
                  <a:tcPr marL="8904" marR="8904" marT="89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effectLst/>
                          <a:latin typeface="Symbol" charset="2"/>
                        </a:rPr>
                        <a:t>b</a:t>
                      </a:r>
                      <a:r>
                        <a:rPr lang="en-US" sz="700" b="1" i="0" u="none" strike="noStrike">
                          <a:effectLst/>
                          <a:latin typeface="Verdana" charset="0"/>
                        </a:rPr>
                        <a:t>_dot_hat</a:t>
                      </a:r>
                    </a:p>
                  </a:txBody>
                  <a:tcPr marL="8904" marR="8904" marT="8904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8904" marR="8904" marT="8904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1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Side Slip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86281"/>
              </p:ext>
            </p:extLst>
          </p:nvPr>
        </p:nvGraphicFramePr>
        <p:xfrm>
          <a:off x="266218" y="1534856"/>
          <a:ext cx="607670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268"/>
                <a:gridCol w="1750755"/>
                <a:gridCol w="1089343"/>
                <a:gridCol w="26203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Coeff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y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b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Sideforce</a:t>
                      </a:r>
                      <a:r>
                        <a:rPr lang="en-US" sz="1100" baseline="0" dirty="0" smtClean="0"/>
                        <a:t> due to Sideslip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l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b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Rolling Moment</a:t>
                      </a:r>
                      <a:r>
                        <a:rPr lang="en-US" sz="1100" baseline="0" dirty="0" smtClean="0"/>
                        <a:t> due to Sideslip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n</a:t>
                      </a:r>
                      <a:r>
                        <a:rPr lang="en-US" sz="1100" baseline="-25000" dirty="0" err="1" smtClean="0">
                          <a:latin typeface="Symbol" charset="2"/>
                          <a:ea typeface="Symbol" charset="2"/>
                          <a:cs typeface="Symbol" charset="2"/>
                        </a:rPr>
                        <a:t>b</a:t>
                      </a:r>
                      <a:endParaRPr lang="en-US" sz="1100" baseline="-25000" dirty="0">
                        <a:latin typeface="Symbol" charset="2"/>
                        <a:ea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Yawing Moment</a:t>
                      </a:r>
                      <a:r>
                        <a:rPr lang="en-US" sz="1100" baseline="0" dirty="0" smtClean="0"/>
                        <a:t> due to Sideslip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6729" y="4227641"/>
            <a:ext cx="629116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Thrust vs. Sideslip - assume zero for this analysis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58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y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err="1" smtClean="0"/>
              <a:t>Sideforce</a:t>
            </a:r>
            <a:r>
              <a:rPr lang="en-US" dirty="0" smtClean="0"/>
              <a:t> </a:t>
            </a:r>
            <a:r>
              <a:rPr lang="en-US" dirty="0"/>
              <a:t>due to </a:t>
            </a:r>
            <a:r>
              <a:rPr lang="en-US" dirty="0" smtClean="0"/>
              <a:t>Sideslip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4110677" cy="3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10.25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4110677" cy="338426"/>
              </a:xfrm>
              <a:prstGeom prst="rect">
                <a:avLst/>
              </a:prstGeom>
              <a:blipFill rotWithShape="0">
                <a:blip r:embed="rId2"/>
                <a:stretch>
                  <a:fillRect l="-1780" t="-17857" r="-222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>
            <a:off x="2395958" y="1313726"/>
            <a:ext cx="254644" cy="596096"/>
          </a:xfrm>
          <a:prstGeom prst="bentUpArrow">
            <a:avLst>
              <a:gd name="adj1" fmla="val 31818"/>
              <a:gd name="adj2" fmla="val 25000"/>
              <a:gd name="adj3" fmla="val 25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2095" y="1510496"/>
            <a:ext cx="288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Vertical Tail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240900" y="1855326"/>
            <a:ext cx="1498923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7375" y="2733554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Fuselage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414281" y="2779373"/>
            <a:ext cx="3447331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250" y="4627945"/>
            <a:ext cx="434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 (dihedral contribution)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7418" y="3066188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Show your version of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10.9 and 10.10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9738" y="1881712"/>
            <a:ext cx="348480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10.13 and reproduce any graphs you used to obtain values (make sure to identify the points)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10931" y="2857492"/>
            <a:ext cx="1046142" cy="2301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0806" y="2954850"/>
            <a:ext cx="1224189" cy="21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smtClean="0"/>
              <a:t>Rolling Moment due </a:t>
            </a:r>
            <a:r>
              <a:rPr lang="en-US" dirty="0"/>
              <a:t>to </a:t>
            </a:r>
            <a:r>
              <a:rPr lang="en-US" dirty="0" smtClean="0"/>
              <a:t>Sideslip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4155561" cy="3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𝑤𝑓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10.33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4155561" cy="338426"/>
              </a:xfrm>
              <a:prstGeom prst="rect">
                <a:avLst/>
              </a:prstGeom>
              <a:blipFill rotWithShape="0">
                <a:blip r:embed="rId3"/>
                <a:stretch>
                  <a:fillRect l="-1760" t="-17857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>
            <a:off x="2395958" y="1313726"/>
            <a:ext cx="254644" cy="596096"/>
          </a:xfrm>
          <a:prstGeom prst="bentUpArrow">
            <a:avLst>
              <a:gd name="adj1" fmla="val 31818"/>
              <a:gd name="adj2" fmla="val 25000"/>
              <a:gd name="adj3" fmla="val 25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2095" y="1510496"/>
            <a:ext cx="288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Vertical Tail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240900" y="1855326"/>
            <a:ext cx="1498923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7375" y="2733554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Horizontal Tail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433090" y="2813615"/>
            <a:ext cx="3447331" cy="706056"/>
          </a:xfrm>
          <a:prstGeom prst="bentUpArrow">
            <a:avLst>
              <a:gd name="adj1" fmla="val 12914"/>
              <a:gd name="adj2" fmla="val 11588"/>
              <a:gd name="adj3" fmla="val 20378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250" y="4627945"/>
            <a:ext cx="434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Wing-Fuselage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7418" y="3066188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inputs/outputs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9738" y="1881712"/>
            <a:ext cx="34848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10.27 input and outputs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3394" y="4565109"/>
            <a:ext cx="30642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Lots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figures and show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10.34 with inputs/outputs</a:t>
            </a:r>
          </a:p>
        </p:txBody>
      </p:sp>
    </p:spTree>
    <p:extLst>
      <p:ext uri="{BB962C8B-B14F-4D97-AF65-F5344CB8AC3E}">
        <p14:creationId xmlns:p14="http://schemas.microsoft.com/office/powerpoint/2010/main" val="11985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dirty="0" smtClean="0"/>
              <a:t> Yawing Moment due </a:t>
            </a:r>
            <a:r>
              <a:rPr lang="en-US" dirty="0"/>
              <a:t>to </a:t>
            </a:r>
            <a:r>
              <a:rPr lang="en-US" dirty="0" smtClean="0"/>
              <a:t>Sideslip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4139531" cy="3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10.40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4139531" cy="338426"/>
              </a:xfrm>
              <a:prstGeom prst="rect">
                <a:avLst/>
              </a:prstGeom>
              <a:blipFill rotWithShape="0">
                <a:blip r:embed="rId3"/>
                <a:stretch>
                  <a:fillRect l="-1767" t="-17857" r="-1767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>
            <a:off x="2395958" y="1313726"/>
            <a:ext cx="254644" cy="596096"/>
          </a:xfrm>
          <a:prstGeom prst="bentUpArrow">
            <a:avLst>
              <a:gd name="adj1" fmla="val 31818"/>
              <a:gd name="adj2" fmla="val 25000"/>
              <a:gd name="adj3" fmla="val 25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2095" y="1510496"/>
            <a:ext cx="288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Vertical Tail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240900" y="1855326"/>
            <a:ext cx="1498923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7375" y="2733554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Fuselage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414281" y="2779373"/>
            <a:ext cx="3447331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250" y="4627945"/>
            <a:ext cx="434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= 0, except for high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AoA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090" y="3083552"/>
            <a:ext cx="32004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10.28 of aircraft geometry, then show the values on graph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9738" y="1789114"/>
            <a:ext cx="348480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Straight forward, work already done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10894" y="2310499"/>
            <a:ext cx="1915611" cy="27313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1317" y="2277181"/>
            <a:ext cx="234276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Use your aircraft geometry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4624086" y="2431070"/>
            <a:ext cx="474562" cy="6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Rate Derivatives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83809"/>
              </p:ext>
            </p:extLst>
          </p:nvPr>
        </p:nvGraphicFramePr>
        <p:xfrm>
          <a:off x="524813" y="1534856"/>
          <a:ext cx="58528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268"/>
                <a:gridCol w="2262505"/>
                <a:gridCol w="1089343"/>
                <a:gridCol w="18847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Coeff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Ref/</a:t>
                      </a:r>
                      <a:r>
                        <a:rPr lang="en-US" sz="1100" dirty="0" err="1" smtClean="0"/>
                        <a:t>Eq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Expectation in Report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</a:t>
                      </a:r>
                      <a:r>
                        <a:rPr lang="en-US" sz="1100" baseline="-25000" dirty="0" err="1" smtClean="0"/>
                        <a:t>y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</a:t>
                      </a:r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Sideforce</a:t>
                      </a:r>
                      <a:r>
                        <a:rPr lang="en-US" sz="1100" baseline="0" dirty="0" smtClean="0"/>
                        <a:t> due to Roll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lp</a:t>
                      </a:r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Rolling Moment</a:t>
                      </a:r>
                      <a:r>
                        <a:rPr lang="en-US" sz="1100" baseline="0" dirty="0" smtClean="0"/>
                        <a:t> due to Roll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US" sz="1100" baseline="-250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np</a:t>
                      </a:r>
                      <a:endParaRPr lang="en-US" sz="1100" baseline="-25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Yawing Moment</a:t>
                      </a:r>
                      <a:r>
                        <a:rPr lang="en-US" sz="1100" baseline="0" dirty="0" smtClean="0"/>
                        <a:t> due to Roll Rate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 VI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Eq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See chart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73333" y="3479018"/>
            <a:ext cx="34848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Use Roskam for Subsonic</a:t>
            </a:r>
            <a:r>
              <a:rPr lang="mr-IN" sz="14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SSBJ must consult DATCOM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4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y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err="1" smtClean="0"/>
              <a:t>Sideforce</a:t>
            </a:r>
            <a:r>
              <a:rPr lang="en-US" dirty="0" smtClean="0"/>
              <a:t> </a:t>
            </a:r>
            <a:r>
              <a:rPr lang="en-US" dirty="0"/>
              <a:t>due to </a:t>
            </a:r>
            <a:r>
              <a:rPr lang="en-US" dirty="0" smtClean="0"/>
              <a:t>Roll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37" y="925588"/>
                <a:ext cx="6252353" cy="610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cs typeface="Arial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  <a:cs typeface="Arial" pitchFamily="34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mr-IN" sz="1600" i="1" smtClean="0">
                          <a:latin typeface="Cambria Math" charset="0"/>
                          <a:cs typeface="Arial" pitchFamily="34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  <a:cs typeface="Arial" pitchFamily="34" charset="0"/>
                        </a:rPr>
                        <m:t>2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cs typeface="Arial" pitchFamily="34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  <a:cs typeface="Arial" pitchFamily="34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f>
                        <m:fPr>
                          <m:ctrlPr>
                            <a:rPr lang="mr-IN" sz="1600" i="1" smtClean="0">
                              <a:latin typeface="Cambria Math" charset="0"/>
                              <a:cs typeface="Arial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mr-IN" sz="1600" i="1">
                                  <a:latin typeface="Cambria Math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  <a:cs typeface="Arial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charset="0"/>
                                  <a:cs typeface="Arial" pitchFamily="34" charset="0"/>
                                </a:rPr>
                                <m:t>𝑐𝑜𝑠</m:t>
                              </m:r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𝑠𝑖𝑛</m:t>
                              </m:r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cs typeface="Arial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mr-IN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mr-IN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sz="1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1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𝑠𝑖𝑛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Γ</m:t>
                              </m:r>
                            </m:e>
                          </m:d>
                          <m:d>
                            <m:dPr>
                              <m:ctrlPr>
                                <a:rPr lang="mr-IN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el-GR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Γ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=0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7" y="925588"/>
                <a:ext cx="6252353" cy="6103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 flipV="1">
            <a:off x="3942907" y="1589790"/>
            <a:ext cx="703162" cy="532998"/>
          </a:xfrm>
          <a:prstGeom prst="bentUpArrow">
            <a:avLst>
              <a:gd name="adj1" fmla="val 19197"/>
              <a:gd name="adj2" fmla="val 25000"/>
              <a:gd name="adj3" fmla="val 25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1240900" y="1855326"/>
            <a:ext cx="1498923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74737" y="2733554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Geometry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321684" y="2779373"/>
            <a:ext cx="3447331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7422" y="4610583"/>
            <a:ext cx="434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Previously determined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7418" y="3066188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your version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 VI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10.27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5644" y="1505534"/>
            <a:ext cx="1488171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Careful, z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is different</a:t>
            </a:r>
            <a:r>
              <a:rPr lang="en-US" sz="1400">
                <a:latin typeface="Arial" pitchFamily="34" charset="0"/>
                <a:cs typeface="Arial" pitchFamily="34" charset="0"/>
              </a:rPr>
              <a:t>;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 distance of CG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wing root c/4 point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40000">
            <a:off x="2332299" y="3408412"/>
            <a:ext cx="3877520" cy="11812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36204" y="49042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 VI,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Eq</a:t>
            </a:r>
            <a:r>
              <a:rPr lang="en-US" dirty="0">
                <a:latin typeface="Arial" pitchFamily="34" charset="0"/>
                <a:cs typeface="Arial" pitchFamily="34" charset="0"/>
              </a:rPr>
              <a:t> 10.50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544274" y="821803"/>
            <a:ext cx="914400" cy="85652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43071" y="1744744"/>
            <a:ext cx="148817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RVI,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10.50a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6" y="2540"/>
            <a:ext cx="5712106" cy="803910"/>
          </a:xfrm>
        </p:spPr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l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 smtClean="0"/>
              <a:t>Rolling Moment due to Roll Rate</a:t>
            </a:r>
            <a:br>
              <a:rPr lang="en-US" dirty="0" smtClean="0"/>
            </a:br>
            <a:r>
              <a:rPr lang="en-US" dirty="0" smtClean="0"/>
              <a:t>(aka - Roll Dampening Derivative)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3931141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10.51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3931141" cy="309637"/>
              </a:xfrm>
              <a:prstGeom prst="rect">
                <a:avLst/>
              </a:prstGeom>
              <a:blipFill rotWithShape="0">
                <a:blip r:embed="rId3"/>
                <a:stretch>
                  <a:fillRect l="-1860" t="-19608" r="-186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ent-Up Arrow 5"/>
          <p:cNvSpPr/>
          <p:nvPr/>
        </p:nvSpPr>
        <p:spPr>
          <a:xfrm rot="5400000">
            <a:off x="2216552" y="1313726"/>
            <a:ext cx="254644" cy="596096"/>
          </a:xfrm>
          <a:prstGeom prst="bentUpArrow">
            <a:avLst>
              <a:gd name="adj1" fmla="val 31818"/>
              <a:gd name="adj2" fmla="val 25000"/>
              <a:gd name="adj3" fmla="val 250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4814" y="1510496"/>
            <a:ext cx="405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Vertical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Tail Contribution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240900" y="1855326"/>
            <a:ext cx="1498923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7375" y="2733554"/>
            <a:ext cx="360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Horizontal Contribution</a:t>
            </a:r>
          </a:p>
        </p:txBody>
      </p:sp>
      <p:sp>
        <p:nvSpPr>
          <p:cNvPr id="10" name="Bent-Up Arrow 9"/>
          <p:cNvSpPr/>
          <p:nvPr/>
        </p:nvSpPr>
        <p:spPr>
          <a:xfrm rot="5400000">
            <a:off x="-411867" y="2776960"/>
            <a:ext cx="3175322" cy="507357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4905" y="4379090"/>
            <a:ext cx="182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 contribution</a:t>
            </a:r>
            <a:endParaRPr lang="en-US" sz="16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2810" y="3020995"/>
            <a:ext cx="359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straight forward, but a lot of work - be careful of </a:t>
            </a:r>
            <a:r>
              <a:rPr lang="en-US" sz="1200" dirty="0" smtClean="0">
                <a:latin typeface="Symbol" charset="2"/>
                <a:ea typeface="Symbol" charset="2"/>
                <a:cs typeface="Symbol" charset="2"/>
              </a:rPr>
              <a:t>b</a:t>
            </a:r>
          </a:p>
          <a:p>
            <a:r>
              <a:rPr lang="en-US" sz="1200" dirty="0">
                <a:latin typeface="Arial" charset="0"/>
                <a:ea typeface="Arial" charset="0"/>
              </a:rPr>
              <a:t>(reverting back to a function of M</a:t>
            </a:r>
            <a:r>
              <a:rPr lang="en-US" sz="1200" dirty="0" smtClean="0">
                <a:latin typeface="Arial" charset="0"/>
                <a:ea typeface="Arial" charset="0"/>
              </a:rPr>
              <a:t>)</a:t>
            </a:r>
            <a:endParaRPr lang="en-US" sz="12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444" y="4622408"/>
            <a:ext cx="4082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straight forward, but a lot of work - be careful of </a:t>
            </a:r>
            <a:r>
              <a:rPr lang="en-US" sz="1200" dirty="0" smtClean="0">
                <a:latin typeface="Symbol" charset="2"/>
                <a:ea typeface="Symbol" charset="2"/>
                <a:cs typeface="Symbol" charset="2"/>
              </a:rPr>
              <a:t>b </a:t>
            </a:r>
            <a:r>
              <a:rPr lang="en-US" sz="1200" dirty="0" smtClean="0">
                <a:latin typeface="Arial" charset="0"/>
                <a:ea typeface="Arial" charset="0"/>
              </a:rPr>
              <a:t>(reverting back to a function of M)</a:t>
            </a:r>
            <a:endParaRPr lang="en-US" sz="12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3206" y="3864841"/>
            <a:ext cx="400759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input and output to obtain all contributions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4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56" y="2540"/>
            <a:ext cx="5712106" cy="803910"/>
          </a:xfrm>
        </p:spPr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/>
              <a:t>Y</a:t>
            </a:r>
            <a:r>
              <a:rPr lang="en-US" dirty="0" smtClean="0"/>
              <a:t>awing Moment due to Roll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024" y="1110783"/>
                <a:ext cx="3473002" cy="293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mr-IN" sz="1600" i="1" smtClean="0">
                        <a:latin typeface="Cambria Math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𝑤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cs typeface="Arial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  <a:cs typeface="Arial" pitchFamily="34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     R VI,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Eq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10.61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4" y="1110783"/>
                <a:ext cx="3473002" cy="293542"/>
              </a:xfrm>
              <a:prstGeom prst="rect">
                <a:avLst/>
              </a:prstGeom>
              <a:blipFill rotWithShape="0">
                <a:blip r:embed="rId3"/>
                <a:stretch>
                  <a:fillRect l="-2105" t="-20833" r="-2281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72809" y="2731625"/>
            <a:ext cx="405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Vertical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Tail Contribution </a:t>
            </a:r>
            <a:r>
              <a:rPr lang="mr-IN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straight forward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240900" y="1855326"/>
            <a:ext cx="1498923" cy="774538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>
            <a:off x="-411867" y="2776960"/>
            <a:ext cx="3175322" cy="507357"/>
          </a:xfrm>
          <a:prstGeom prst="bentUpArrow">
            <a:avLst>
              <a:gd name="adj1" fmla="val 12914"/>
              <a:gd name="adj2" fmla="val 11187"/>
              <a:gd name="adj3" fmla="val 14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4905" y="4379090"/>
            <a:ext cx="182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Wing contribution</a:t>
            </a:r>
            <a:endParaRPr lang="en-US" sz="16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444" y="4622408"/>
            <a:ext cx="4082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straight forward, but a lot of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work</a:t>
            </a:r>
            <a:endParaRPr lang="en-US" sz="12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4391" y="1769822"/>
            <a:ext cx="432589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Show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inputs and outputs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obtain all contributions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8290" y="3386419"/>
            <a:ext cx="473597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Warning: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Wing, Eq. 10.63 and 10.65 are very large equations, and easy to mess up.  As always: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 all work on paper first, before putting it in spreadsheet to verify the answer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46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noc_ppt_16x9size_template(rev031115)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Northrop Grumman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DSU normal" id="{50DA2094-1A12-394E-98C9-86D6FEB669D3}" vid="{FAD4AB3B-1007-6045-8657-3AC1E6AEA8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6BE7AF4F5A84D99D12AFC100C8999" ma:contentTypeVersion="1" ma:contentTypeDescription="Create a new document." ma:contentTypeScope="" ma:versionID="2c4c3b94c5af89e1187f8cf81b1e62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88F55-3418-4DFE-AF21-9332F55217C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E522BB8-B5B3-4974-A3F7-003130968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CBD90-7DDD-4D0C-9AE3-10115023CB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SDSU normal</Template>
  <TotalTime>10385</TotalTime>
  <Words>1391</Words>
  <Application>Microsoft Macintosh PowerPoint</Application>
  <PresentationFormat>Custom</PresentationFormat>
  <Paragraphs>262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Narrow</vt:lpstr>
      <vt:lpstr>Calibri</vt:lpstr>
      <vt:lpstr>Cambria Math</vt:lpstr>
      <vt:lpstr>Symbol</vt:lpstr>
      <vt:lpstr>Tahoma</vt:lpstr>
      <vt:lpstr>Verdana</vt:lpstr>
      <vt:lpstr>Arial</vt:lpstr>
      <vt:lpstr>noc_ppt_16x9size_template(rev031115)</vt:lpstr>
      <vt:lpstr>PowerPoint Presentation</vt:lpstr>
      <vt:lpstr>Angle of Side Slip Derivatives</vt:lpstr>
      <vt:lpstr>Cyb Sideforce due to Sideslip</vt:lpstr>
      <vt:lpstr>Clb Rolling Moment due to Sideslip</vt:lpstr>
      <vt:lpstr>Cnb Yawing Moment due to Sideslip</vt:lpstr>
      <vt:lpstr>Roll Rate Derivatives</vt:lpstr>
      <vt:lpstr>Cyp Sideforce due to Roll Rate</vt:lpstr>
      <vt:lpstr>Clp Rolling Moment due to Roll Rate (aka - Roll Dampening Derivative)</vt:lpstr>
      <vt:lpstr>Cnp Yawing Moment due to Roll Rate</vt:lpstr>
      <vt:lpstr>Pitch Rate Derivatives</vt:lpstr>
      <vt:lpstr>CLq Lift due to Pitch Rate</vt:lpstr>
      <vt:lpstr>Cmq Pitching Moment  due to Pitch Rate</vt:lpstr>
      <vt:lpstr>Yaw Rate Derivatives</vt:lpstr>
      <vt:lpstr>Cyr Sideforce due to Yaw Rate</vt:lpstr>
      <vt:lpstr>Clr Rolling Moment due to Yaw Rate</vt:lpstr>
      <vt:lpstr>Cnr Yawing Moment due to Yaw Rate</vt:lpstr>
      <vt:lpstr>Results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Inertia</dc:title>
  <dc:creator>Microsoft Office User</dc:creator>
  <cp:lastModifiedBy>Microsoft Office User</cp:lastModifiedBy>
  <cp:revision>441</cp:revision>
  <cp:lastPrinted>2016-01-30T03:38:07Z</cp:lastPrinted>
  <dcterms:created xsi:type="dcterms:W3CDTF">2016-01-29T20:59:52Z</dcterms:created>
  <dcterms:modified xsi:type="dcterms:W3CDTF">2017-02-20T20:26:29Z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0x010100AE16BE7AF4F5A84D99D12AFC100C8999</vt:lpwstr>
  </property>
</Properties>
</file>