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345" r:id="rId5"/>
    <p:sldId id="357" r:id="rId6"/>
    <p:sldId id="372" r:id="rId7"/>
    <p:sldId id="379" r:id="rId8"/>
    <p:sldId id="380" r:id="rId9"/>
    <p:sldId id="397" r:id="rId10"/>
    <p:sldId id="382" r:id="rId11"/>
    <p:sldId id="388" r:id="rId12"/>
    <p:sldId id="389" r:id="rId13"/>
    <p:sldId id="392" r:id="rId14"/>
    <p:sldId id="383" r:id="rId15"/>
    <p:sldId id="390" r:id="rId16"/>
    <p:sldId id="396" r:id="rId17"/>
    <p:sldId id="391" r:id="rId18"/>
    <p:sldId id="381" r:id="rId19"/>
    <p:sldId id="393" r:id="rId20"/>
    <p:sldId id="394" r:id="rId21"/>
    <p:sldId id="344" r:id="rId22"/>
  </p:sldIdLst>
  <p:sldSz cx="6864350" cy="514826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5DAA00"/>
    <a:srgbClr val="D2C694"/>
    <a:srgbClr val="C41230"/>
    <a:srgbClr val="B00000"/>
    <a:srgbClr val="003E6A"/>
    <a:srgbClr val="575F6D"/>
    <a:srgbClr val="FF9933"/>
    <a:srgbClr val="4FA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 autoAdjust="0"/>
    <p:restoredTop sz="75483" autoAdjust="0"/>
  </p:normalViewPr>
  <p:slideViewPr>
    <p:cSldViewPr snapToGrid="0">
      <p:cViewPr>
        <p:scale>
          <a:sx n="220" d="100"/>
          <a:sy n="220" d="100"/>
        </p:scale>
        <p:origin x="144" y="-2888"/>
      </p:cViewPr>
      <p:guideLst>
        <p:guide orient="horz" pos="686"/>
        <p:guide pos="21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1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tags" Target="tags/tag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3F7FE-7C9C-2048-B9E9-CDEF474D3DAC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502884-4779-E04A-B26F-71C4DD0A154F}">
      <dgm:prSet phldrT="[Text]"/>
      <dgm:spPr/>
      <dgm:t>
        <a:bodyPr/>
        <a:lstStyle/>
        <a:p>
          <a:r>
            <a:rPr lang="en-US" dirty="0" smtClean="0"/>
            <a:t>Complete Aircraft wing, tail and propulsion configuration, Mass Properties,</a:t>
          </a:r>
          <a:r>
            <a:rPr lang="en-US" baseline="0" dirty="0" smtClean="0"/>
            <a:t> including MOIs</a:t>
          </a:r>
          <a:endParaRPr lang="en-US" dirty="0"/>
        </a:p>
      </dgm:t>
    </dgm:pt>
    <dgm:pt modelId="{5A3B85BB-6D53-C944-AAE6-D536848DB900}" type="parTrans" cxnId="{3A5D8A07-F9AB-F44C-BBC6-17AF10DC8FF8}">
      <dgm:prSet/>
      <dgm:spPr/>
      <dgm:t>
        <a:bodyPr/>
        <a:lstStyle/>
        <a:p>
          <a:endParaRPr lang="en-US"/>
        </a:p>
      </dgm:t>
    </dgm:pt>
    <dgm:pt modelId="{8825174A-16D3-0B4B-82FD-30B5B44A5C7B}" type="sibTrans" cxnId="{3A5D8A07-F9AB-F44C-BBC6-17AF10DC8FF8}">
      <dgm:prSet/>
      <dgm:spPr/>
      <dgm:t>
        <a:bodyPr/>
        <a:lstStyle/>
        <a:p>
          <a:endParaRPr lang="en-US"/>
        </a:p>
      </dgm:t>
    </dgm:pt>
    <dgm:pt modelId="{3DE6812C-0114-8749-833C-BF0133A00171}">
      <dgm:prSet phldrT="[Text]"/>
      <dgm:spPr/>
      <dgm:t>
        <a:bodyPr/>
        <a:lstStyle/>
        <a:p>
          <a:r>
            <a:rPr lang="en-US" dirty="0" smtClean="0"/>
            <a:t>Use results to determine</a:t>
          </a:r>
          <a:r>
            <a:rPr lang="en-US" baseline="0" dirty="0" smtClean="0"/>
            <a:t> stability (</a:t>
          </a:r>
          <a:r>
            <a:rPr lang="en-US" baseline="0" dirty="0" err="1" smtClean="0"/>
            <a:t>Etkin</a:t>
          </a:r>
          <a:r>
            <a:rPr lang="en-US" baseline="0" dirty="0" smtClean="0"/>
            <a:t>) </a:t>
          </a:r>
          <a:endParaRPr lang="en-US" dirty="0"/>
        </a:p>
      </dgm:t>
    </dgm:pt>
    <dgm:pt modelId="{AFF65A80-EF07-A448-9286-0F5726EDDC9A}" type="parTrans" cxnId="{96CA5167-7C6D-0947-BF8C-D8DDFF37C2C6}">
      <dgm:prSet/>
      <dgm:spPr/>
      <dgm:t>
        <a:bodyPr/>
        <a:lstStyle/>
        <a:p>
          <a:endParaRPr lang="en-US"/>
        </a:p>
      </dgm:t>
    </dgm:pt>
    <dgm:pt modelId="{854A28B3-460F-CC4E-9772-DB4E50870693}" type="sibTrans" cxnId="{96CA5167-7C6D-0947-BF8C-D8DDFF37C2C6}">
      <dgm:prSet/>
      <dgm:spPr/>
      <dgm:t>
        <a:bodyPr/>
        <a:lstStyle/>
        <a:p>
          <a:endParaRPr lang="en-US"/>
        </a:p>
      </dgm:t>
    </dgm:pt>
    <dgm:pt modelId="{BCFD6686-0DC0-1B46-A270-00653B84149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Non</a:t>
          </a:r>
          <a:r>
            <a:rPr lang="en-US" baseline="0" dirty="0" smtClean="0"/>
            <a:t>-Dimensional Derivatives (</a:t>
          </a:r>
          <a:r>
            <a:rPr lang="en-US" baseline="0" dirty="0" err="1" smtClean="0"/>
            <a:t>Roskam</a:t>
          </a:r>
          <a:r>
            <a:rPr lang="en-US" baseline="0" dirty="0" smtClean="0"/>
            <a:t>)</a:t>
          </a:r>
        </a:p>
      </dgm:t>
    </dgm:pt>
    <dgm:pt modelId="{77A5D2AF-4150-6A4C-B200-3E8E7F02336A}" type="parTrans" cxnId="{FCF9676A-8101-1646-8C8D-8C5EF7365C36}">
      <dgm:prSet/>
      <dgm:spPr/>
      <dgm:t>
        <a:bodyPr/>
        <a:lstStyle/>
        <a:p>
          <a:endParaRPr lang="en-US"/>
        </a:p>
      </dgm:t>
    </dgm:pt>
    <dgm:pt modelId="{D5789C82-E6C1-F846-B39D-6A77E0768A03}" type="sibTrans" cxnId="{FCF9676A-8101-1646-8C8D-8C5EF7365C36}">
      <dgm:prSet/>
      <dgm:spPr/>
      <dgm:t>
        <a:bodyPr/>
        <a:lstStyle/>
        <a:p>
          <a:endParaRPr lang="en-US"/>
        </a:p>
      </dgm:t>
    </dgm:pt>
    <dgm:pt modelId="{3956AA74-1F67-3042-8120-4D64904CA28C}">
      <dgm:prSet phldrT="[Text]"/>
      <dgm:spPr/>
      <dgm:t>
        <a:bodyPr/>
        <a:lstStyle/>
        <a:p>
          <a:r>
            <a:rPr lang="en-US" baseline="0" dirty="0" smtClean="0"/>
            <a:t>Dimensional Derivatives (</a:t>
          </a:r>
          <a:r>
            <a:rPr lang="en-US" baseline="0" dirty="0" err="1" smtClean="0"/>
            <a:t>Etkin</a:t>
          </a:r>
          <a:r>
            <a:rPr lang="en-US" baseline="0" dirty="0" smtClean="0"/>
            <a:t>)</a:t>
          </a:r>
        </a:p>
      </dgm:t>
    </dgm:pt>
    <dgm:pt modelId="{D4198D33-657F-774D-8727-205956DE81EE}" type="parTrans" cxnId="{E709FD2C-6759-CF47-BBCD-372F12858B89}">
      <dgm:prSet/>
      <dgm:spPr/>
      <dgm:t>
        <a:bodyPr/>
        <a:lstStyle/>
        <a:p>
          <a:endParaRPr lang="en-US"/>
        </a:p>
      </dgm:t>
    </dgm:pt>
    <dgm:pt modelId="{1706D0CC-79A2-544F-9ACC-3A4D43D8D659}" type="sibTrans" cxnId="{E709FD2C-6759-CF47-BBCD-372F12858B89}">
      <dgm:prSet/>
      <dgm:spPr/>
      <dgm:t>
        <a:bodyPr/>
        <a:lstStyle/>
        <a:p>
          <a:endParaRPr lang="en-US"/>
        </a:p>
      </dgm:t>
    </dgm:pt>
    <dgm:pt modelId="{DBAB4721-5DC5-C24C-815A-4AC435EF84C3}">
      <dgm:prSet phldrT="[Text]"/>
      <dgm:spPr/>
      <dgm:t>
        <a:bodyPr/>
        <a:lstStyle/>
        <a:p>
          <a:r>
            <a:rPr lang="en-US" baseline="0" dirty="0" smtClean="0"/>
            <a:t>Calculate System Matrix [A] and eigenvalues and eigenvectors </a:t>
          </a:r>
        </a:p>
      </dgm:t>
    </dgm:pt>
    <dgm:pt modelId="{2167AED8-C10B-BA40-A3F3-DE2A0FA16589}" type="parTrans" cxnId="{39C504F7-1D4B-A344-A5CC-3A9ADAF8CEFD}">
      <dgm:prSet/>
      <dgm:spPr/>
      <dgm:t>
        <a:bodyPr/>
        <a:lstStyle/>
        <a:p>
          <a:endParaRPr lang="en-US"/>
        </a:p>
      </dgm:t>
    </dgm:pt>
    <dgm:pt modelId="{A1BC1BA5-C0A6-F44E-9377-2313C85446A0}" type="sibTrans" cxnId="{39C504F7-1D4B-A344-A5CC-3A9ADAF8CEFD}">
      <dgm:prSet/>
      <dgm:spPr/>
      <dgm:t>
        <a:bodyPr/>
        <a:lstStyle/>
        <a:p>
          <a:endParaRPr lang="en-US"/>
        </a:p>
      </dgm:t>
    </dgm:pt>
    <dgm:pt modelId="{3689B423-673B-DA45-B57F-8F933A9E636D}" type="pres">
      <dgm:prSet presAssocID="{5293F7FE-7C9C-2048-B9E9-CDEF474D3DA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746D52-B2EF-C947-BC62-12846640F4E4}" type="pres">
      <dgm:prSet presAssocID="{5293F7FE-7C9C-2048-B9E9-CDEF474D3DAC}" presName="dummyMaxCanvas" presStyleCnt="0">
        <dgm:presLayoutVars/>
      </dgm:prSet>
      <dgm:spPr/>
    </dgm:pt>
    <dgm:pt modelId="{022B600E-B018-B044-B8B6-C0EC1BE5FBBD}" type="pres">
      <dgm:prSet presAssocID="{5293F7FE-7C9C-2048-B9E9-CDEF474D3DAC}" presName="FiveNodes_1" presStyleLbl="node1" presStyleIdx="0" presStyleCnt="5" custLinFactNeighborX="-5579" custLinFactNeighborY="-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DC934-41BC-C343-B462-E6E53D0A1C72}" type="pres">
      <dgm:prSet presAssocID="{5293F7FE-7C9C-2048-B9E9-CDEF474D3DA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2AE9D-FCCC-0D41-B077-CF9EC57CCFDB}" type="pres">
      <dgm:prSet presAssocID="{5293F7FE-7C9C-2048-B9E9-CDEF474D3DA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9F622-BBD7-754D-A167-F2CD29030B67}" type="pres">
      <dgm:prSet presAssocID="{5293F7FE-7C9C-2048-B9E9-CDEF474D3DA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EBF8F-139E-A244-8702-A3B5B28C431F}" type="pres">
      <dgm:prSet presAssocID="{5293F7FE-7C9C-2048-B9E9-CDEF474D3DA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4B756-5981-B147-AE9D-AFA826DCA12D}" type="pres">
      <dgm:prSet presAssocID="{5293F7FE-7C9C-2048-B9E9-CDEF474D3DA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2F035-F78A-9F43-B698-2803E657D8EE}" type="pres">
      <dgm:prSet presAssocID="{5293F7FE-7C9C-2048-B9E9-CDEF474D3DA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2AD9B-30A8-5F4B-8CC8-512101F5F50E}" type="pres">
      <dgm:prSet presAssocID="{5293F7FE-7C9C-2048-B9E9-CDEF474D3DA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BDD5B-D15C-A540-B507-2BA056D4D272}" type="pres">
      <dgm:prSet presAssocID="{5293F7FE-7C9C-2048-B9E9-CDEF474D3DA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4AB06-F091-FE47-AB0F-92409F1AC2DA}" type="pres">
      <dgm:prSet presAssocID="{5293F7FE-7C9C-2048-B9E9-CDEF474D3DA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FD2CD-2596-AD43-836B-FB2821220E78}" type="pres">
      <dgm:prSet presAssocID="{5293F7FE-7C9C-2048-B9E9-CDEF474D3DA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8F062-C40D-9149-A99D-A894C1B6613D}" type="pres">
      <dgm:prSet presAssocID="{5293F7FE-7C9C-2048-B9E9-CDEF474D3DA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F593D-A2FF-754D-8FD9-E07DD7B5DF9B}" type="pres">
      <dgm:prSet presAssocID="{5293F7FE-7C9C-2048-B9E9-CDEF474D3DA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C45C0-35BC-1347-8F61-3D6998664775}" type="pres">
      <dgm:prSet presAssocID="{5293F7FE-7C9C-2048-B9E9-CDEF474D3DA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49570E-4FA5-2E47-89E7-F552A9D171CD}" type="presOf" srcId="{BCFD6686-0DC0-1B46-A270-00653B841496}" destId="{472DC934-41BC-C343-B462-E6E53D0A1C72}" srcOrd="0" destOrd="0" presId="urn:microsoft.com/office/officeart/2005/8/layout/vProcess5"/>
    <dgm:cxn modelId="{B338E042-F65D-7E4E-B1BC-98869FF7A0CD}" type="presOf" srcId="{5293F7FE-7C9C-2048-B9E9-CDEF474D3DAC}" destId="{3689B423-673B-DA45-B57F-8F933A9E636D}" srcOrd="0" destOrd="0" presId="urn:microsoft.com/office/officeart/2005/8/layout/vProcess5"/>
    <dgm:cxn modelId="{B91A3C23-7238-394D-8779-ADBC3E03D91C}" type="presOf" srcId="{D5789C82-E6C1-F846-B39D-6A77E0768A03}" destId="{AEE2F035-F78A-9F43-B698-2803E657D8EE}" srcOrd="0" destOrd="0" presId="urn:microsoft.com/office/officeart/2005/8/layout/vProcess5"/>
    <dgm:cxn modelId="{E709FD2C-6759-CF47-BBCD-372F12858B89}" srcId="{5293F7FE-7C9C-2048-B9E9-CDEF474D3DAC}" destId="{3956AA74-1F67-3042-8120-4D64904CA28C}" srcOrd="2" destOrd="0" parTransId="{D4198D33-657F-774D-8727-205956DE81EE}" sibTransId="{1706D0CC-79A2-544F-9ACC-3A4D43D8D659}"/>
    <dgm:cxn modelId="{799D8A99-99DD-4646-86A1-427CAD17286E}" type="presOf" srcId="{DBAB4721-5DC5-C24C-815A-4AC435EF84C3}" destId="{BB79F622-BBD7-754D-A167-F2CD29030B67}" srcOrd="0" destOrd="0" presId="urn:microsoft.com/office/officeart/2005/8/layout/vProcess5"/>
    <dgm:cxn modelId="{39C504F7-1D4B-A344-A5CC-3A9ADAF8CEFD}" srcId="{5293F7FE-7C9C-2048-B9E9-CDEF474D3DAC}" destId="{DBAB4721-5DC5-C24C-815A-4AC435EF84C3}" srcOrd="3" destOrd="0" parTransId="{2167AED8-C10B-BA40-A3F3-DE2A0FA16589}" sibTransId="{A1BC1BA5-C0A6-F44E-9377-2313C85446A0}"/>
    <dgm:cxn modelId="{0AC3CF74-7B4A-924D-A750-AB6EAB58FFC8}" type="presOf" srcId="{1706D0CC-79A2-544F-9ACC-3A4D43D8D659}" destId="{C672AD9B-30A8-5F4B-8CC8-512101F5F50E}" srcOrd="0" destOrd="0" presId="urn:microsoft.com/office/officeart/2005/8/layout/vProcess5"/>
    <dgm:cxn modelId="{EEC8F9F1-D506-2945-9278-CF58D4E8F211}" type="presOf" srcId="{DBAB4721-5DC5-C24C-815A-4AC435EF84C3}" destId="{25BF593D-A2FF-754D-8FD9-E07DD7B5DF9B}" srcOrd="1" destOrd="0" presId="urn:microsoft.com/office/officeart/2005/8/layout/vProcess5"/>
    <dgm:cxn modelId="{101E1DD3-83DB-A74F-BFE0-737BC12FF19D}" type="presOf" srcId="{A1BC1BA5-C0A6-F44E-9377-2313C85446A0}" destId="{C5DBDD5B-D15C-A540-B507-2BA056D4D272}" srcOrd="0" destOrd="0" presId="urn:microsoft.com/office/officeart/2005/8/layout/vProcess5"/>
    <dgm:cxn modelId="{3436402F-CCB0-A54A-B993-2584D7CDCF41}" type="presOf" srcId="{3956AA74-1F67-3042-8120-4D64904CA28C}" destId="{F662AE9D-FCCC-0D41-B077-CF9EC57CCFDB}" srcOrd="0" destOrd="0" presId="urn:microsoft.com/office/officeart/2005/8/layout/vProcess5"/>
    <dgm:cxn modelId="{98803A6D-6F68-A04A-9F8E-FE63811EB4FB}" type="presOf" srcId="{3DE6812C-0114-8749-833C-BF0133A00171}" destId="{151C45C0-35BC-1347-8F61-3D6998664775}" srcOrd="1" destOrd="0" presId="urn:microsoft.com/office/officeart/2005/8/layout/vProcess5"/>
    <dgm:cxn modelId="{2B8BB6AC-446D-924A-9E9D-F4EF9360F02B}" type="presOf" srcId="{BCFD6686-0DC0-1B46-A270-00653B841496}" destId="{1BEFD2CD-2596-AD43-836B-FB2821220E78}" srcOrd="1" destOrd="0" presId="urn:microsoft.com/office/officeart/2005/8/layout/vProcess5"/>
    <dgm:cxn modelId="{96CA5167-7C6D-0947-BF8C-D8DDFF37C2C6}" srcId="{5293F7FE-7C9C-2048-B9E9-CDEF474D3DAC}" destId="{3DE6812C-0114-8749-833C-BF0133A00171}" srcOrd="4" destOrd="0" parTransId="{AFF65A80-EF07-A448-9286-0F5726EDDC9A}" sibTransId="{854A28B3-460F-CC4E-9772-DB4E50870693}"/>
    <dgm:cxn modelId="{9BFDB913-1734-9E4F-887D-51BC3FFDCAEC}" type="presOf" srcId="{56502884-4779-E04A-B26F-71C4DD0A154F}" destId="{EA84AB06-F091-FE47-AB0F-92409F1AC2DA}" srcOrd="1" destOrd="0" presId="urn:microsoft.com/office/officeart/2005/8/layout/vProcess5"/>
    <dgm:cxn modelId="{3A5D8A07-F9AB-F44C-BBC6-17AF10DC8FF8}" srcId="{5293F7FE-7C9C-2048-B9E9-CDEF474D3DAC}" destId="{56502884-4779-E04A-B26F-71C4DD0A154F}" srcOrd="0" destOrd="0" parTransId="{5A3B85BB-6D53-C944-AAE6-D536848DB900}" sibTransId="{8825174A-16D3-0B4B-82FD-30B5B44A5C7B}"/>
    <dgm:cxn modelId="{BAF76481-6CBA-0D45-AF4B-6E69EF8452BD}" type="presOf" srcId="{3DE6812C-0114-8749-833C-BF0133A00171}" destId="{384EBF8F-139E-A244-8702-A3B5B28C431F}" srcOrd="0" destOrd="0" presId="urn:microsoft.com/office/officeart/2005/8/layout/vProcess5"/>
    <dgm:cxn modelId="{55BC30E7-6372-6C42-9AC9-30F953922248}" type="presOf" srcId="{56502884-4779-E04A-B26F-71C4DD0A154F}" destId="{022B600E-B018-B044-B8B6-C0EC1BE5FBBD}" srcOrd="0" destOrd="0" presId="urn:microsoft.com/office/officeart/2005/8/layout/vProcess5"/>
    <dgm:cxn modelId="{215BD0DF-F561-A24F-ADB6-EA2621D2330E}" type="presOf" srcId="{3956AA74-1F67-3042-8120-4D64904CA28C}" destId="{D188F062-C40D-9149-A99D-A894C1B6613D}" srcOrd="1" destOrd="0" presId="urn:microsoft.com/office/officeart/2005/8/layout/vProcess5"/>
    <dgm:cxn modelId="{0E37EE69-1397-AD47-A1CA-82EA5EC93A46}" type="presOf" srcId="{8825174A-16D3-0B4B-82FD-30B5B44A5C7B}" destId="{5104B756-5981-B147-AE9D-AFA826DCA12D}" srcOrd="0" destOrd="0" presId="urn:microsoft.com/office/officeart/2005/8/layout/vProcess5"/>
    <dgm:cxn modelId="{FCF9676A-8101-1646-8C8D-8C5EF7365C36}" srcId="{5293F7FE-7C9C-2048-B9E9-CDEF474D3DAC}" destId="{BCFD6686-0DC0-1B46-A270-00653B841496}" srcOrd="1" destOrd="0" parTransId="{77A5D2AF-4150-6A4C-B200-3E8E7F02336A}" sibTransId="{D5789C82-E6C1-F846-B39D-6A77E0768A03}"/>
    <dgm:cxn modelId="{C96DFC33-6C5F-5345-A890-B146425E6466}" type="presParOf" srcId="{3689B423-673B-DA45-B57F-8F933A9E636D}" destId="{12746D52-B2EF-C947-BC62-12846640F4E4}" srcOrd="0" destOrd="0" presId="urn:microsoft.com/office/officeart/2005/8/layout/vProcess5"/>
    <dgm:cxn modelId="{2B52E9C8-B761-FD4C-B023-5AC1CE7E8A05}" type="presParOf" srcId="{3689B423-673B-DA45-B57F-8F933A9E636D}" destId="{022B600E-B018-B044-B8B6-C0EC1BE5FBBD}" srcOrd="1" destOrd="0" presId="urn:microsoft.com/office/officeart/2005/8/layout/vProcess5"/>
    <dgm:cxn modelId="{CA490719-5E26-BB42-8AD7-BA33AEC37C6C}" type="presParOf" srcId="{3689B423-673B-DA45-B57F-8F933A9E636D}" destId="{472DC934-41BC-C343-B462-E6E53D0A1C72}" srcOrd="2" destOrd="0" presId="urn:microsoft.com/office/officeart/2005/8/layout/vProcess5"/>
    <dgm:cxn modelId="{33720E1C-3000-CE4A-BD5D-04AFEC6986F6}" type="presParOf" srcId="{3689B423-673B-DA45-B57F-8F933A9E636D}" destId="{F662AE9D-FCCC-0D41-B077-CF9EC57CCFDB}" srcOrd="3" destOrd="0" presId="urn:microsoft.com/office/officeart/2005/8/layout/vProcess5"/>
    <dgm:cxn modelId="{65F37D6D-9BCD-8945-805F-2FEE97947802}" type="presParOf" srcId="{3689B423-673B-DA45-B57F-8F933A9E636D}" destId="{BB79F622-BBD7-754D-A167-F2CD29030B67}" srcOrd="4" destOrd="0" presId="urn:microsoft.com/office/officeart/2005/8/layout/vProcess5"/>
    <dgm:cxn modelId="{FA9F038F-90CA-114E-AED0-E896EBE0B76A}" type="presParOf" srcId="{3689B423-673B-DA45-B57F-8F933A9E636D}" destId="{384EBF8F-139E-A244-8702-A3B5B28C431F}" srcOrd="5" destOrd="0" presId="urn:microsoft.com/office/officeart/2005/8/layout/vProcess5"/>
    <dgm:cxn modelId="{35E0D49A-A93C-2342-8846-83A4EDEE1BB2}" type="presParOf" srcId="{3689B423-673B-DA45-B57F-8F933A9E636D}" destId="{5104B756-5981-B147-AE9D-AFA826DCA12D}" srcOrd="6" destOrd="0" presId="urn:microsoft.com/office/officeart/2005/8/layout/vProcess5"/>
    <dgm:cxn modelId="{14D2CDBB-5821-EC4F-BE43-85C852D667B4}" type="presParOf" srcId="{3689B423-673B-DA45-B57F-8F933A9E636D}" destId="{AEE2F035-F78A-9F43-B698-2803E657D8EE}" srcOrd="7" destOrd="0" presId="urn:microsoft.com/office/officeart/2005/8/layout/vProcess5"/>
    <dgm:cxn modelId="{6DA1FDC6-2AF8-B944-8E74-7BFEA705D05D}" type="presParOf" srcId="{3689B423-673B-DA45-B57F-8F933A9E636D}" destId="{C672AD9B-30A8-5F4B-8CC8-512101F5F50E}" srcOrd="8" destOrd="0" presId="urn:microsoft.com/office/officeart/2005/8/layout/vProcess5"/>
    <dgm:cxn modelId="{CE2CA62F-7683-224B-8524-83216CC5BE97}" type="presParOf" srcId="{3689B423-673B-DA45-B57F-8F933A9E636D}" destId="{C5DBDD5B-D15C-A540-B507-2BA056D4D272}" srcOrd="9" destOrd="0" presId="urn:microsoft.com/office/officeart/2005/8/layout/vProcess5"/>
    <dgm:cxn modelId="{6DE43266-B283-7943-B32C-25DF8DBADAA3}" type="presParOf" srcId="{3689B423-673B-DA45-B57F-8F933A9E636D}" destId="{EA84AB06-F091-FE47-AB0F-92409F1AC2DA}" srcOrd="10" destOrd="0" presId="urn:microsoft.com/office/officeart/2005/8/layout/vProcess5"/>
    <dgm:cxn modelId="{EB696888-04B9-B842-9E90-E9E8E04BFFB6}" type="presParOf" srcId="{3689B423-673B-DA45-B57F-8F933A9E636D}" destId="{1BEFD2CD-2596-AD43-836B-FB2821220E78}" srcOrd="11" destOrd="0" presId="urn:microsoft.com/office/officeart/2005/8/layout/vProcess5"/>
    <dgm:cxn modelId="{338D975C-84D8-2C47-B4AD-506AFC3B3B99}" type="presParOf" srcId="{3689B423-673B-DA45-B57F-8F933A9E636D}" destId="{D188F062-C40D-9149-A99D-A894C1B6613D}" srcOrd="12" destOrd="0" presId="urn:microsoft.com/office/officeart/2005/8/layout/vProcess5"/>
    <dgm:cxn modelId="{FC509080-4E16-5440-9981-11A5B166ECB5}" type="presParOf" srcId="{3689B423-673B-DA45-B57F-8F933A9E636D}" destId="{25BF593D-A2FF-754D-8FD9-E07DD7B5DF9B}" srcOrd="13" destOrd="0" presId="urn:microsoft.com/office/officeart/2005/8/layout/vProcess5"/>
    <dgm:cxn modelId="{DB098E79-2FAB-D448-877C-819DB9C84262}" type="presParOf" srcId="{3689B423-673B-DA45-B57F-8F933A9E636D}" destId="{151C45C0-35BC-1347-8F61-3D699866477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B600E-B018-B044-B8B6-C0EC1BE5FBBD}">
      <dsp:nvSpPr>
        <dsp:cNvPr id="0" name=""/>
        <dsp:cNvSpPr/>
      </dsp:nvSpPr>
      <dsp:spPr>
        <a:xfrm>
          <a:off x="0" y="0"/>
          <a:ext cx="3481117" cy="450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Complete Aircraft wing, tail and propulsion configuration, Mass Properties,</a:t>
          </a:r>
          <a:r>
            <a:rPr lang="en-US" sz="1000" kern="1200" baseline="0" dirty="0" smtClean="0"/>
            <a:t> including MOIs</a:t>
          </a:r>
          <a:endParaRPr lang="en-US" sz="1000" kern="1200" dirty="0"/>
        </a:p>
      </dsp:txBody>
      <dsp:txXfrm>
        <a:off x="13186" y="13186"/>
        <a:ext cx="2942622" cy="423845"/>
      </dsp:txXfrm>
    </dsp:sp>
    <dsp:sp modelId="{472DC934-41BC-C343-B462-E6E53D0A1C72}">
      <dsp:nvSpPr>
        <dsp:cNvPr id="0" name=""/>
        <dsp:cNvSpPr/>
      </dsp:nvSpPr>
      <dsp:spPr>
        <a:xfrm>
          <a:off x="259953" y="512748"/>
          <a:ext cx="3481117" cy="45021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Non</a:t>
          </a:r>
          <a:r>
            <a:rPr lang="en-US" sz="1000" kern="1200" baseline="0" dirty="0" smtClean="0"/>
            <a:t>-Dimensional Derivatives (</a:t>
          </a:r>
          <a:r>
            <a:rPr lang="en-US" sz="1000" kern="1200" baseline="0" dirty="0" err="1" smtClean="0"/>
            <a:t>Roskam</a:t>
          </a:r>
          <a:r>
            <a:rPr lang="en-US" sz="1000" kern="1200" baseline="0" dirty="0" smtClean="0"/>
            <a:t>)</a:t>
          </a:r>
        </a:p>
      </dsp:txBody>
      <dsp:txXfrm>
        <a:off x="273139" y="525934"/>
        <a:ext cx="2902150" cy="423845"/>
      </dsp:txXfrm>
    </dsp:sp>
    <dsp:sp modelId="{F662AE9D-FCCC-0D41-B077-CF9EC57CCFDB}">
      <dsp:nvSpPr>
        <dsp:cNvPr id="0" name=""/>
        <dsp:cNvSpPr/>
      </dsp:nvSpPr>
      <dsp:spPr>
        <a:xfrm>
          <a:off x="519907" y="1025496"/>
          <a:ext cx="3481117" cy="450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baseline="0" dirty="0" smtClean="0"/>
            <a:t>Dimensional Derivatives (</a:t>
          </a:r>
          <a:r>
            <a:rPr lang="en-US" sz="1000" kern="1200" baseline="0" dirty="0" err="1" smtClean="0"/>
            <a:t>Etkin</a:t>
          </a:r>
          <a:r>
            <a:rPr lang="en-US" sz="1000" kern="1200" baseline="0" dirty="0" smtClean="0"/>
            <a:t>)</a:t>
          </a:r>
        </a:p>
      </dsp:txBody>
      <dsp:txXfrm>
        <a:off x="533093" y="1038682"/>
        <a:ext cx="2902150" cy="423845"/>
      </dsp:txXfrm>
    </dsp:sp>
    <dsp:sp modelId="{BB79F622-BBD7-754D-A167-F2CD29030B67}">
      <dsp:nvSpPr>
        <dsp:cNvPr id="0" name=""/>
        <dsp:cNvSpPr/>
      </dsp:nvSpPr>
      <dsp:spPr>
        <a:xfrm>
          <a:off x="779860" y="1538244"/>
          <a:ext cx="3481117" cy="450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baseline="0" dirty="0" smtClean="0"/>
            <a:t>Calculate System Matrix [A] and eigenvalues and eigenvectors </a:t>
          </a:r>
        </a:p>
      </dsp:txBody>
      <dsp:txXfrm>
        <a:off x="793046" y="1551430"/>
        <a:ext cx="2902150" cy="423845"/>
      </dsp:txXfrm>
    </dsp:sp>
    <dsp:sp modelId="{384EBF8F-139E-A244-8702-A3B5B28C431F}">
      <dsp:nvSpPr>
        <dsp:cNvPr id="0" name=""/>
        <dsp:cNvSpPr/>
      </dsp:nvSpPr>
      <dsp:spPr>
        <a:xfrm>
          <a:off x="1039814" y="2050992"/>
          <a:ext cx="3481117" cy="450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Use results to determine</a:t>
          </a:r>
          <a:r>
            <a:rPr lang="en-US" sz="1000" kern="1200" baseline="0" dirty="0" smtClean="0"/>
            <a:t> stability (</a:t>
          </a:r>
          <a:r>
            <a:rPr lang="en-US" sz="1000" kern="1200" baseline="0" dirty="0" err="1" smtClean="0"/>
            <a:t>Etkin</a:t>
          </a:r>
          <a:r>
            <a:rPr lang="en-US" sz="1000" kern="1200" baseline="0" dirty="0" smtClean="0"/>
            <a:t>) </a:t>
          </a:r>
          <a:endParaRPr lang="en-US" sz="1000" kern="1200" dirty="0"/>
        </a:p>
      </dsp:txBody>
      <dsp:txXfrm>
        <a:off x="1053000" y="2064178"/>
        <a:ext cx="2902150" cy="423845"/>
      </dsp:txXfrm>
    </dsp:sp>
    <dsp:sp modelId="{5104B756-5981-B147-AE9D-AFA826DCA12D}">
      <dsp:nvSpPr>
        <dsp:cNvPr id="0" name=""/>
        <dsp:cNvSpPr/>
      </dsp:nvSpPr>
      <dsp:spPr>
        <a:xfrm>
          <a:off x="3188476" y="328909"/>
          <a:ext cx="292641" cy="2926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254320" y="328909"/>
        <a:ext cx="160953" cy="220212"/>
      </dsp:txXfrm>
    </dsp:sp>
    <dsp:sp modelId="{AEE2F035-F78A-9F43-B698-2803E657D8EE}">
      <dsp:nvSpPr>
        <dsp:cNvPr id="0" name=""/>
        <dsp:cNvSpPr/>
      </dsp:nvSpPr>
      <dsp:spPr>
        <a:xfrm>
          <a:off x="3448429" y="841657"/>
          <a:ext cx="292641" cy="2926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514273" y="841657"/>
        <a:ext cx="160953" cy="220212"/>
      </dsp:txXfrm>
    </dsp:sp>
    <dsp:sp modelId="{C672AD9B-30A8-5F4B-8CC8-512101F5F50E}">
      <dsp:nvSpPr>
        <dsp:cNvPr id="0" name=""/>
        <dsp:cNvSpPr/>
      </dsp:nvSpPr>
      <dsp:spPr>
        <a:xfrm>
          <a:off x="3708383" y="1346901"/>
          <a:ext cx="292641" cy="2926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774227" y="1346901"/>
        <a:ext cx="160953" cy="220212"/>
      </dsp:txXfrm>
    </dsp:sp>
    <dsp:sp modelId="{C5DBDD5B-D15C-A540-B507-2BA056D4D272}">
      <dsp:nvSpPr>
        <dsp:cNvPr id="0" name=""/>
        <dsp:cNvSpPr/>
      </dsp:nvSpPr>
      <dsp:spPr>
        <a:xfrm>
          <a:off x="3968336" y="1864652"/>
          <a:ext cx="292641" cy="2926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34180" y="1864652"/>
        <a:ext cx="160953" cy="220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C2B205D-311F-449C-BC2F-DB011333A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8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92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6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2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  <a:r>
              <a:rPr lang="en-US" baseline="0" dirty="0" smtClean="0"/>
              <a:t> points- keep these handy and commit to memory: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Direction of Positive Forces, note same direction as ACS axis</a:t>
            </a:r>
          </a:p>
          <a:p>
            <a:r>
              <a:rPr lang="en-US" baseline="0" dirty="0" smtClean="0"/>
              <a:t>Stability Control Axis flipped from ACS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Direction of Positive Moments </a:t>
            </a:r>
            <a:r>
              <a:rPr lang="mr-IN" baseline="0" dirty="0" smtClean="0"/>
              <a:t>–</a:t>
            </a:r>
            <a:r>
              <a:rPr lang="en-US" baseline="0" dirty="0" smtClean="0"/>
              <a:t> RH Rule based on Stability Control Axis</a:t>
            </a:r>
          </a:p>
          <a:p>
            <a:r>
              <a:rPr lang="en-US" baseline="0" dirty="0" smtClean="0"/>
              <a:t>CG, Wing </a:t>
            </a:r>
            <a:r>
              <a:rPr lang="en-US" baseline="0" dirty="0" err="1" smtClean="0"/>
              <a:t>a.c</a:t>
            </a:r>
            <a:r>
              <a:rPr lang="en-US" baseline="0" dirty="0" smtClean="0"/>
              <a:t>. and Aircraft Neutral Point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Derivatives: Note the sampling on the chart</a:t>
            </a:r>
            <a:r>
              <a:rPr lang="mr-IN" baseline="0" dirty="0" smtClean="0"/>
              <a:t>…</a:t>
            </a:r>
            <a:r>
              <a:rPr lang="en-US" baseline="0" dirty="0" smtClean="0"/>
              <a:t> but there is many more!</a:t>
            </a:r>
          </a:p>
          <a:p>
            <a:r>
              <a:rPr lang="en-US" baseline="0" dirty="0" smtClean="0"/>
              <a:t>Derivative is exactly what it sounds like: find the rate of change (slope) of something based as a function of another, i.e. rate of change of lift based on </a:t>
            </a:r>
            <a:r>
              <a:rPr lang="en-US" baseline="0" dirty="0" err="1" smtClean="0"/>
              <a:t>AoA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Methodology comes from years of research and is documented in DATCOM, but is presented in multiple sources, i.e. Roskam, Nicolai, etc.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0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9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my wife</a:t>
            </a:r>
            <a:r>
              <a:rPr lang="en-US" baseline="0" dirty="0" smtClean="0"/>
              <a:t> would say</a:t>
            </a:r>
            <a:r>
              <a:rPr lang="mr-IN" baseline="0" dirty="0" smtClean="0"/>
              <a:t>…</a:t>
            </a:r>
            <a:r>
              <a:rPr lang="en-US" baseline="0" dirty="0" smtClean="0"/>
              <a:t>. GET ON 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08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in something based on the change of aircraft speed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Q.</a:t>
            </a:r>
            <a:r>
              <a:rPr lang="en-US" baseline="0" dirty="0" smtClean="0"/>
              <a:t> How does the lift coefficient change with speed change?  What is lift coefficient a function of?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16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31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43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1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4"/>
          <p:cNvSpPr>
            <a:spLocks noGrp="1"/>
          </p:cNvSpPr>
          <p:nvPr>
            <p:ph type="ctrTitle" hasCustomPrompt="1"/>
          </p:nvPr>
        </p:nvSpPr>
        <p:spPr>
          <a:xfrm>
            <a:off x="3189064" y="1503363"/>
            <a:ext cx="3440517" cy="1344880"/>
          </a:xfrm>
        </p:spPr>
        <p:txBody>
          <a:bodyPr tIns="457200" bIns="548640"/>
          <a:lstStyle>
            <a:lvl1pPr algn="r">
              <a:defRPr sz="2700" b="1" spc="3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25" name="Text Placeholder 43"/>
          <p:cNvSpPr>
            <a:spLocks noGrp="1"/>
          </p:cNvSpPr>
          <p:nvPr>
            <p:ph type="body" sz="quarter" idx="17" hasCustomPrompt="1"/>
          </p:nvPr>
        </p:nvSpPr>
        <p:spPr>
          <a:xfrm>
            <a:off x="3203519" y="2952751"/>
            <a:ext cx="3424465" cy="457200"/>
          </a:xfrm>
        </p:spPr>
        <p:txBody>
          <a:bodyPr wrap="square" anchor="ctr" anchorCtr="0">
            <a:noAutofit/>
          </a:bodyPr>
          <a:lstStyle>
            <a:lvl1pPr algn="r">
              <a:buNone/>
              <a:defRPr sz="1575" b="1" spc="15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Sub-title, Arial Bold 21pt.</a:t>
            </a:r>
            <a:endParaRPr lang="en-US" dirty="0"/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3199454" y="3506220"/>
            <a:ext cx="3430127" cy="457200"/>
          </a:xfrm>
        </p:spPr>
        <p:txBody>
          <a:bodyPr wrap="none" tIns="0">
            <a:normAutofit/>
          </a:bodyPr>
          <a:lstStyle>
            <a:lvl1pPr algn="r">
              <a:buNone/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500"/>
            </a:lvl2pPr>
            <a:lvl3pPr>
              <a:buNone/>
              <a:defRPr sz="1500"/>
            </a:lvl3pPr>
            <a:lvl4pPr>
              <a:buNone/>
              <a:defRPr sz="1500"/>
            </a:lvl4pPr>
            <a:lvl5pPr>
              <a:buNone/>
              <a:defRPr sz="1500"/>
            </a:lvl5pPr>
          </a:lstStyle>
          <a:p>
            <a:pPr lvl="0"/>
            <a:r>
              <a:rPr lang="en-US" dirty="0" smtClean="0"/>
              <a:t>Meeting date(s), Arial 18pt.</a:t>
            </a:r>
            <a:endParaRPr lang="en-US" dirty="0"/>
          </a:p>
        </p:txBody>
      </p:sp>
      <p:sp>
        <p:nvSpPr>
          <p:cNvPr id="9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3193174" y="3971244"/>
            <a:ext cx="3433313" cy="457200"/>
          </a:xfrm>
        </p:spPr>
        <p:txBody>
          <a:bodyPr wrap="none" bIns="18288" anchor="b" anchorCtr="0">
            <a:normAutofit/>
          </a:bodyPr>
          <a:lstStyle>
            <a:lvl1pPr algn="r">
              <a:buNone/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Speaker’s name, Arial 18pt.</a:t>
            </a:r>
            <a:endParaRPr lang="en-US" dirty="0"/>
          </a:p>
        </p:txBody>
      </p:sp>
      <p:sp>
        <p:nvSpPr>
          <p:cNvPr id="10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185347" y="4471988"/>
            <a:ext cx="2441138" cy="381000"/>
          </a:xfrm>
        </p:spPr>
        <p:txBody>
          <a:bodyPr wrap="square" tIns="0" bIns="438912">
            <a:noAutofit/>
          </a:bodyPr>
          <a:lstStyle>
            <a:lvl1pPr algn="r">
              <a:buNone/>
              <a:defRPr sz="9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350"/>
            </a:lvl2pPr>
            <a:lvl3pPr>
              <a:buNone/>
              <a:defRPr sz="1350"/>
            </a:lvl3pPr>
            <a:lvl4pPr>
              <a:buNone/>
              <a:defRPr sz="1350"/>
            </a:lvl4pPr>
            <a:lvl5pPr>
              <a:buNone/>
              <a:defRPr sz="1350"/>
            </a:lvl5pPr>
          </a:lstStyle>
          <a:p>
            <a:pPr lvl="0"/>
            <a:r>
              <a:rPr lang="en-US" dirty="0" smtClean="0"/>
              <a:t>Speaker’s title, Arial 12pt.</a:t>
            </a:r>
            <a:endParaRPr lang="en-US" dirty="0"/>
          </a:p>
        </p:txBody>
      </p:sp>
      <p:pic>
        <p:nvPicPr>
          <p:cNvPr id="8" name="Picture 2" descr="C:\Users\mariegr\Desktop\SDSU_3Color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92" y="313951"/>
            <a:ext cx="2876751" cy="21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iegr\Desktop\SDSU_3Color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92" y="313951"/>
            <a:ext cx="2876751" cy="21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3"/>
            <a:ext cx="6864350" cy="51482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6864350" cy="51482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43"/>
          <p:cNvSpPr>
            <a:spLocks noGrp="1"/>
          </p:cNvSpPr>
          <p:nvPr>
            <p:ph type="body" sz="quarter" idx="17" hasCustomPrompt="1"/>
          </p:nvPr>
        </p:nvSpPr>
        <p:spPr>
          <a:xfrm>
            <a:off x="2904606" y="2345531"/>
            <a:ext cx="3723378" cy="457200"/>
          </a:xfrm>
        </p:spPr>
        <p:txBody>
          <a:bodyPr wrap="square" anchor="ctr" anchorCtr="0">
            <a:noAutofit/>
          </a:bodyPr>
          <a:lstStyle>
            <a:lvl1pPr algn="r">
              <a:buNone/>
              <a:defRPr sz="1500" b="1" spc="15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Break (Click to Add Title)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110" y="2540"/>
            <a:ext cx="4875357" cy="80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2079" y="1089025"/>
            <a:ext cx="6101644" cy="345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8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47" y="4754566"/>
            <a:ext cx="325037" cy="22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3" tIns="48326" rIns="96653" bIns="48326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825">
                <a:solidFill>
                  <a:srgbClr val="000000"/>
                </a:solidFill>
                <a:latin typeface="Arial" charset="0"/>
              </a:defRPr>
            </a:lvl1pPr>
          </a:lstStyle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5552" y="4970463"/>
            <a:ext cx="137287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5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riegr\Desktop\SDSU_3Color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8210" y="1273077"/>
            <a:ext cx="2876751" cy="21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0" y="836438"/>
            <a:ext cx="6864350" cy="0"/>
          </a:xfrm>
          <a:prstGeom prst="line">
            <a:avLst/>
          </a:prstGeom>
          <a:ln w="38100" cap="flat" cmpd="sng">
            <a:gradFill flip="none" rotWithShape="1">
              <a:gsLst>
                <a:gs pos="0">
                  <a:srgbClr val="D2C694">
                    <a:lumMod val="100000"/>
                  </a:srgbClr>
                </a:gs>
                <a:gs pos="100000">
                  <a:srgbClr val="C4123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343" y="2540"/>
            <a:ext cx="4880123" cy="80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8" name="Text Placeholder 27"/>
          <p:cNvSpPr>
            <a:spLocks noGrp="1"/>
          </p:cNvSpPr>
          <p:nvPr>
            <p:ph type="body" idx="1"/>
          </p:nvPr>
        </p:nvSpPr>
        <p:spPr>
          <a:xfrm>
            <a:off x="386120" y="1085850"/>
            <a:ext cx="6098070" cy="344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Rectangle 8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3" y="4748043"/>
            <a:ext cx="325037" cy="22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3" tIns="48326" rIns="96653" bIns="48326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825">
                <a:solidFill>
                  <a:srgbClr val="000000"/>
                </a:solidFill>
                <a:latin typeface="Arial" charset="0"/>
              </a:defRPr>
            </a:lvl1pPr>
          </a:lstStyle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5552" y="4970463"/>
            <a:ext cx="137287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5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26" name="Picture 2" descr="C:\Users\mariegr\Desktop\SDSU_3Color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0640" y="140211"/>
            <a:ext cx="812630" cy="57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61" r:id="rId3"/>
    <p:sldLayoutId id="2147483672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5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9pPr>
    </p:titleStyle>
    <p:bodyStyle>
      <a:lvl1pPr marL="172641" indent="-172641" algn="l" rtl="0" eaLnBrk="1" fontAlgn="base" hangingPunct="1">
        <a:spcBef>
          <a:spcPts val="1800"/>
        </a:spcBef>
        <a:spcAft>
          <a:spcPct val="0"/>
        </a:spcAft>
        <a:buChar char="•"/>
        <a:defRPr sz="135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13160" indent="-170260" algn="l" rtl="0" eaLnBrk="1" fontAlgn="base" hangingPunct="1">
        <a:spcBef>
          <a:spcPts val="450"/>
        </a:spcBef>
        <a:spcAft>
          <a:spcPct val="0"/>
        </a:spcAft>
        <a:buChar char="–"/>
        <a:defRPr sz="105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15579" indent="-129779" algn="l" rtl="0" eaLnBrk="1" fontAlgn="base" hangingPunct="1">
        <a:spcBef>
          <a:spcPts val="450"/>
        </a:spcBef>
        <a:spcAft>
          <a:spcPct val="0"/>
        </a:spcAft>
        <a:buChar char="•"/>
        <a:defRPr sz="105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156097" indent="-127397" algn="l" rtl="0" eaLnBrk="1" fontAlgn="base" hangingPunct="1">
        <a:spcBef>
          <a:spcPts val="450"/>
        </a:spcBef>
        <a:spcAft>
          <a:spcPct val="0"/>
        </a:spcAft>
        <a:buChar char="–"/>
        <a:defRPr sz="105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501379" indent="-129779" algn="l" rtl="0" eaLnBrk="1" fontAlgn="base" hangingPunct="1">
        <a:spcBef>
          <a:spcPts val="450"/>
        </a:spcBef>
        <a:spcAft>
          <a:spcPct val="0"/>
        </a:spcAft>
        <a:buChar char="»"/>
        <a:defRPr sz="105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3078" y="1503363"/>
            <a:ext cx="3556503" cy="1344880"/>
          </a:xfrm>
        </p:spPr>
        <p:txBody>
          <a:bodyPr/>
          <a:lstStyle/>
          <a:p>
            <a:r>
              <a:rPr lang="en-US" dirty="0" smtClean="0"/>
              <a:t>Stability and Control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Non-Dimensional Derivatives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Greg </a:t>
            </a:r>
            <a:r>
              <a:rPr lang="en-US" dirty="0" err="1" smtClean="0"/>
              <a:t>Marien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Lecturer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mu</a:t>
            </a:r>
            <a:r>
              <a:rPr lang="en-US" baseline="-25000" dirty="0" smtClean="0"/>
              <a:t> </a:t>
            </a:r>
            <a:r>
              <a:rPr lang="en-US" dirty="0" smtClean="0"/>
              <a:t>   Pitching Moment due </a:t>
            </a:r>
            <a:r>
              <a:rPr lang="en-US" dirty="0"/>
              <a:t>to S</a:t>
            </a:r>
            <a:r>
              <a:rPr lang="en-US" dirty="0" smtClean="0"/>
              <a:t>peed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93629" y="1162870"/>
                <a:ext cx="3403624" cy="394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𝑢</m:t>
                            </m:r>
                          </m:sub>
                        </m:sSub>
                      </m:sub>
                    </m:sSub>
                    <m:r>
                      <a:rPr lang="mr-IN" sz="1600" i="1" smtClean="0">
                        <a:latin typeface="Cambria Math" charset="0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𝐿</m:t>
                            </m:r>
                          </m:sub>
                        </m:sSub>
                      </m:e>
                      <m:sub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mr-IN" sz="1600" i="1" smtClean="0">
                            <a:latin typeface="Cambria Math" charset="0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sz="160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𝜕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charset="0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  <a:cs typeface="Arial" pitchFamily="34" charset="0"/>
                                      </a:rPr>
                                      <m:t>𝑎𝑐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  <a:cs typeface="Arial" pitchFamily="34" charset="0"/>
                                      </a:rPr>
                                      <m:t>𝐴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r>
                              <a:rPr lang="mr-IN" sz="16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</m:t>
                            </m:r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𝑀</m:t>
                            </m:r>
                          </m:den>
                        </m:f>
                      </m:e>
                    </m:d>
                    <m:r>
                      <a:rPr lang="en-US" sz="1600" b="0" i="1" smtClean="0">
                        <a:latin typeface="Cambria Math" charset="0"/>
                        <a:cs typeface="Arial" pitchFamily="34" charset="0"/>
                      </a:rPr>
                      <m:t>𝑀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R VI,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Eq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10.12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629" y="1162870"/>
                <a:ext cx="3403624" cy="394723"/>
              </a:xfrm>
              <a:prstGeom prst="rect">
                <a:avLst/>
              </a:prstGeom>
              <a:blipFill rotWithShape="0">
                <a:blip r:embed="rId2"/>
                <a:stretch>
                  <a:fillRect l="-2151" r="-2151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93539" y="1863524"/>
            <a:ext cx="6065134" cy="265060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4091" y="1886672"/>
                <a:ext cx="5949387" cy="226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  <m:t>𝑎𝑐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, R VI.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Eq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8.82</a:t>
                </a:r>
                <a:br>
                  <a:rPr lang="en-US" sz="16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(Too much to discuss in this class, just dive in and work the problem.)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600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See me if you get stuck.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600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Once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  <m:t>𝑎𝑐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is determined, find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  <m:t>𝑎𝑐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M</m:t>
                    </m:r>
                    <m:r>
                      <a:rPr lang="en-US" sz="1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  <m:r>
                      <a:rPr lang="en-US" sz="1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.05</m:t>
                    </m:r>
                  </m:oMath>
                </a14:m>
                <a:endParaRPr lang="en-US" sz="1600" b="0" dirty="0" smtClean="0">
                  <a:latin typeface="Arial" pitchFamily="34" charset="0"/>
                  <a:ea typeface="Cambria Math" charset="0"/>
                  <a:cs typeface="Cambria Math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600" baseline="-25000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Slope is plotted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  <m:t>𝑎𝑐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vs. M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91" y="1886672"/>
                <a:ext cx="5949387" cy="2268570"/>
              </a:xfrm>
              <a:prstGeom prst="rect">
                <a:avLst/>
              </a:prstGeom>
              <a:blipFill rotWithShape="0">
                <a:blip r:embed="rId3"/>
                <a:stretch>
                  <a:fillRect l="-410" t="-804" b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401747" y="4548852"/>
            <a:ext cx="1875099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Show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all work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1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AoA</a:t>
            </a:r>
            <a:r>
              <a:rPr lang="en-US" dirty="0" smtClean="0"/>
              <a:t> Derivatives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04651"/>
              </p:ext>
            </p:extLst>
          </p:nvPr>
        </p:nvGraphicFramePr>
        <p:xfrm>
          <a:off x="335666" y="1534856"/>
          <a:ext cx="620981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244"/>
                <a:gridCol w="2289148"/>
                <a:gridCol w="1327933"/>
                <a:gridCol w="18414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baseline="0" dirty="0" err="1" smtClean="0"/>
                        <a:t>Coeff</a:t>
                      </a:r>
                      <a:r>
                        <a:rPr lang="en-US" sz="1100" baseline="0" dirty="0" smtClean="0"/>
                        <a:t>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Ref/</a:t>
                      </a:r>
                      <a:r>
                        <a:rPr lang="en-US" sz="1100" dirty="0" err="1" smtClean="0"/>
                        <a:t>Eq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Expectation in Report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</a:t>
                      </a:r>
                      <a:r>
                        <a:rPr lang="en-US" sz="1100" baseline="-25000" dirty="0" err="1" smtClean="0"/>
                        <a:t>D</a:t>
                      </a:r>
                      <a:r>
                        <a:rPr lang="en-US" sz="1100" baseline="-25000" dirty="0" err="1" smtClean="0">
                          <a:latin typeface="Symbol" charset="2"/>
                          <a:ea typeface="Symbol" charset="2"/>
                          <a:cs typeface="Symbol" charset="2"/>
                        </a:rPr>
                        <a:t>a</a:t>
                      </a:r>
                      <a:endParaRPr lang="en-US" sz="1100" baseline="-25000" dirty="0">
                        <a:latin typeface="Symbol" charset="2"/>
                        <a:ea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Drag due to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AoA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See chart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</a:t>
                      </a:r>
                      <a:r>
                        <a:rPr lang="en-US" sz="1100" baseline="-25000" dirty="0" err="1" smtClean="0"/>
                        <a:t>L</a:t>
                      </a:r>
                      <a:r>
                        <a:rPr lang="en-US" sz="1100" baseline="-25000" dirty="0" err="1" smtClean="0">
                          <a:latin typeface="Symbol" charset="2"/>
                          <a:ea typeface="Symbol" charset="2"/>
                          <a:cs typeface="Symbol" charset="2"/>
                        </a:rPr>
                        <a:t>a</a:t>
                      </a:r>
                      <a:endParaRPr lang="en-US" sz="1100" baseline="-25000" dirty="0">
                        <a:latin typeface="Symbol" charset="2"/>
                        <a:ea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Lift due to </a:t>
                      </a:r>
                      <a:r>
                        <a:rPr lang="en-US" sz="1100" dirty="0" err="1" smtClean="0"/>
                        <a:t>AoA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8.42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See chart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</a:t>
                      </a:r>
                      <a:r>
                        <a:rPr lang="en-US" sz="1100" baseline="-25000" dirty="0" err="1" smtClean="0"/>
                        <a:t>M</a:t>
                      </a:r>
                      <a:r>
                        <a:rPr lang="en-US" sz="1100" baseline="-25000" dirty="0" err="1" smtClean="0">
                          <a:latin typeface="Symbol" charset="2"/>
                          <a:ea typeface="Symbol" charset="2"/>
                          <a:cs typeface="Symbol" charset="2"/>
                        </a:rPr>
                        <a:t>a</a:t>
                      </a:r>
                      <a:endParaRPr lang="en-US" sz="1100" baseline="-25000" dirty="0">
                        <a:latin typeface="Symbol" charset="2"/>
                        <a:ea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Pitching</a:t>
                      </a:r>
                      <a:r>
                        <a:rPr lang="en-US" sz="1100" baseline="0" dirty="0" smtClean="0"/>
                        <a:t> Moment due to </a:t>
                      </a:r>
                      <a:r>
                        <a:rPr lang="en-US" sz="1100" baseline="0" dirty="0" err="1" smtClean="0"/>
                        <a:t>AoA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See chart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6729" y="4227641"/>
            <a:ext cx="629116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Thrust vs. </a:t>
            </a:r>
            <a:r>
              <a:rPr lang="en-US" sz="1200" dirty="0" err="1" smtClean="0"/>
              <a:t>AoA</a:t>
            </a:r>
            <a:r>
              <a:rPr lang="en-US" sz="1200" dirty="0" smtClean="0"/>
              <a:t>- assume zero for this analysis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3264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baseline="-25000" dirty="0" err="1" smtClean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 smtClean="0"/>
              <a:t>   Drag </a:t>
            </a:r>
            <a:r>
              <a:rPr lang="en-US" dirty="0"/>
              <a:t>due to </a:t>
            </a:r>
            <a:r>
              <a:rPr lang="en-US" dirty="0" err="1" smtClean="0"/>
              <a:t>AoA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93629" y="1162870"/>
                <a:ext cx="2847639" cy="391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sub>
                        </m:sSub>
                      </m:sub>
                    </m:sSub>
                    <m:r>
                      <a:rPr lang="mr-IN" sz="1600" i="1" smtClean="0">
                        <a:latin typeface="Cambria Math" charset="0"/>
                        <a:cs typeface="Arial" pitchFamily="34" charset="0"/>
                      </a:rPr>
                      <m:t>=</m:t>
                    </m:r>
                    <m:d>
                      <m:dPr>
                        <m:ctrlPr>
                          <a:rPr lang="mr-IN" sz="1600" i="1" smtClean="0">
                            <a:latin typeface="Cambria Math" charset="0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sz="160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𝜕</m:t>
                                </m:r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r>
                              <a:rPr lang="mr-IN" sz="16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6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𝐿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US" sz="160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6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R VI,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Eq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10.17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629" y="1162870"/>
                <a:ext cx="2847639" cy="391582"/>
              </a:xfrm>
              <a:prstGeom prst="rect">
                <a:avLst/>
              </a:prstGeom>
              <a:blipFill rotWithShape="0">
                <a:blip r:embed="rId3"/>
                <a:stretch>
                  <a:fillRect l="-2570" t="-1563" r="-2784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93539" y="1863524"/>
            <a:ext cx="6065134" cy="250013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8517" y="4016415"/>
            <a:ext cx="1603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 VI. Fig 10.5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730" y="4444678"/>
            <a:ext cx="630820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No sample calculations required, show figure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and document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values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175" y="2025568"/>
            <a:ext cx="3479346" cy="200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2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L</a:t>
            </a:r>
            <a:r>
              <a:rPr lang="en-US" baseline="-25000" dirty="0" err="1" smtClean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 smtClean="0"/>
              <a:t>   Lift </a:t>
            </a:r>
            <a:r>
              <a:rPr lang="en-US" dirty="0"/>
              <a:t>due to </a:t>
            </a:r>
            <a:r>
              <a:rPr lang="en-US" dirty="0" err="1" smtClean="0"/>
              <a:t>AoA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2622" y="1145508"/>
                <a:ext cx="6345968" cy="398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sub>
                        </m:sSub>
                      </m:sub>
                    </m:sSub>
                    <m:r>
                      <a:rPr lang="mr-IN" sz="1600" i="1" smtClean="0">
                        <a:latin typeface="Cambria Math" charset="0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𝑤𝑓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sz="1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  <m:t>𝐿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charset="0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charset="0"/>
                                        <a:cs typeface="Arial" pitchFamily="34" charset="0"/>
                                      </a:rPr>
                                      <m:t>h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𝜂</m:t>
                        </m:r>
                      </m:e>
                      <m:sub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mr-IN" sz="1600" i="1">
                            <a:latin typeface="Cambria Math" charset="0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sz="160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h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𝑆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mr-IN" sz="1600" i="1">
                            <a:latin typeface="Cambria Math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mr-IN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  <m:t>𝑑</m:t>
                            </m:r>
                            <m: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mr-IN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𝜕𝛼</m:t>
                            </m:r>
                          </m:den>
                        </m:f>
                      </m:e>
                    </m:d>
                    <m:r>
                      <a:rPr lang="en-US" sz="1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  <m:t>𝐿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charset="0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𝜂</m:t>
                        </m:r>
                      </m:e>
                      <m:sub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mr-IN" sz="1600" i="1">
                            <a:latin typeface="Cambria Math" charset="0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  <m:t>𝑆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mr-IN" sz="1600" i="1">
                            <a:latin typeface="Cambria Math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mr-IN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  <m:t>𝑑</m:t>
                            </m:r>
                            <m: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mr-IN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𝜕𝛼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R VI,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Eq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8.42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22" y="1145508"/>
                <a:ext cx="6345968" cy="398058"/>
              </a:xfrm>
              <a:prstGeom prst="rect">
                <a:avLst/>
              </a:prstGeom>
              <a:blipFill rotWithShape="0">
                <a:blip r:embed="rId2"/>
                <a:stretch>
                  <a:fillRect l="-1153" t="-1538" r="-865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93539" y="1863524"/>
            <a:ext cx="6065134" cy="250013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9327" y="4433104"/>
            <a:ext cx="607092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Show all work, include all downwash/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upwash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gradient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 graphs with values and your R VI, Fig 8.66 for your aircraft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091" y="1886672"/>
            <a:ext cx="5949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All lift curves determined for flight condition M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(Too much to discuss in this class, just dive in and work the problem.)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See me if you get stuck.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">
            <a:off x="3512915" y="2449360"/>
            <a:ext cx="2729564" cy="17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19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m</a:t>
            </a:r>
            <a:r>
              <a:rPr lang="en-US" baseline="-25000" dirty="0" err="1" smtClean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 smtClean="0"/>
              <a:t>   Pitching moment due </a:t>
            </a:r>
            <a:r>
              <a:rPr lang="en-US" dirty="0"/>
              <a:t>to </a:t>
            </a:r>
            <a:r>
              <a:rPr lang="en-US" dirty="0" err="1" smtClean="0"/>
              <a:t>AoA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93629" y="1162870"/>
                <a:ext cx="2889061" cy="391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sub>
                        </m:sSub>
                      </m:sub>
                    </m:sSub>
                    <m:r>
                      <a:rPr lang="mr-IN" sz="1600" i="1" smtClean="0">
                        <a:latin typeface="Cambria Math" charset="0"/>
                        <a:cs typeface="Arial" pitchFamily="34" charset="0"/>
                      </a:rPr>
                      <m:t>=</m:t>
                    </m:r>
                    <m:d>
                      <m:dPr>
                        <m:ctrlPr>
                          <a:rPr lang="mr-IN" sz="1600" i="1" smtClean="0">
                            <a:latin typeface="Cambria Math" charset="0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sz="160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𝜕</m:t>
                                </m:r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mr-IN" sz="16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6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𝐿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US" sz="160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6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R VI,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Eq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10.19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629" y="1162870"/>
                <a:ext cx="2889061" cy="391582"/>
              </a:xfrm>
              <a:prstGeom prst="rect">
                <a:avLst/>
              </a:prstGeom>
              <a:blipFill rotWithShape="0">
                <a:blip r:embed="rId2"/>
                <a:stretch>
                  <a:fillRect l="-2532" t="-1563" r="-3376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93539" y="1863524"/>
            <a:ext cx="6065134" cy="263324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0390" y="4531488"/>
            <a:ext cx="610564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No sample calculations required, show C</a:t>
            </a:r>
            <a:r>
              <a:rPr lang="en-US" sz="1400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/C</a:t>
            </a:r>
            <a:r>
              <a:rPr lang="en-US" sz="1400" baseline="-25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figure and document values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091" y="1886672"/>
            <a:ext cx="609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Should have 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graph or values calculated, if not you need to do this.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Should have all values, plug and chug!</a:t>
            </a:r>
          </a:p>
        </p:txBody>
      </p:sp>
    </p:spTree>
    <p:extLst>
      <p:ext uri="{BB962C8B-B14F-4D97-AF65-F5344CB8AC3E}">
        <p14:creationId xmlns:p14="http://schemas.microsoft.com/office/powerpoint/2010/main" val="150897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AoA</a:t>
            </a:r>
            <a:r>
              <a:rPr lang="en-US" dirty="0" smtClean="0"/>
              <a:t> Rate Derivatives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50917"/>
              </p:ext>
            </p:extLst>
          </p:nvPr>
        </p:nvGraphicFramePr>
        <p:xfrm>
          <a:off x="277792" y="1534856"/>
          <a:ext cx="6305129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268"/>
                <a:gridCol w="2421255"/>
                <a:gridCol w="1605280"/>
                <a:gridCol w="16623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baseline="0" dirty="0" err="1" smtClean="0"/>
                        <a:t>Coeff</a:t>
                      </a:r>
                      <a:r>
                        <a:rPr lang="en-US" sz="1100" baseline="0" dirty="0" smtClean="0"/>
                        <a:t>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Ref/</a:t>
                      </a:r>
                      <a:r>
                        <a:rPr lang="en-US" sz="1100" dirty="0" err="1" smtClean="0"/>
                        <a:t>Eq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Expectation in Report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</a:t>
                      </a:r>
                      <a:r>
                        <a:rPr lang="en-US" sz="1100" baseline="-25000" dirty="0" err="1" smtClean="0"/>
                        <a:t>D</a:t>
                      </a:r>
                      <a:r>
                        <a:rPr lang="en-US" sz="1100" baseline="-25000" dirty="0" err="1" smtClean="0">
                          <a:latin typeface="Symbol" charset="2"/>
                          <a:ea typeface="Symbol" charset="2"/>
                          <a:cs typeface="Symbol" charset="2"/>
                        </a:rPr>
                        <a:t>ἀ</a:t>
                      </a:r>
                      <a:endParaRPr lang="en-US" sz="1100" baseline="-25000" dirty="0">
                        <a:latin typeface="Symbol" charset="2"/>
                        <a:ea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Drag due to rate</a:t>
                      </a:r>
                      <a:r>
                        <a:rPr lang="en-US" sz="1100" baseline="0" dirty="0" smtClean="0"/>
                        <a:t> of </a:t>
                      </a:r>
                      <a:r>
                        <a:rPr lang="en-US" sz="1100" baseline="0" dirty="0" err="1" smtClean="0"/>
                        <a:t>AoA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10.21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(negligible if subsonic)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For SSBJ, see DATCOM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</a:t>
                      </a:r>
                      <a:r>
                        <a:rPr lang="en-US" sz="1100" baseline="-25000" dirty="0" err="1" smtClean="0"/>
                        <a:t>L</a:t>
                      </a:r>
                      <a:r>
                        <a:rPr lang="en-US" sz="1100" baseline="-25000" dirty="0" err="1" smtClean="0">
                          <a:latin typeface="Symbol" charset="2"/>
                          <a:ea typeface="Symbol" charset="2"/>
                          <a:cs typeface="Symbol" charset="2"/>
                        </a:rPr>
                        <a:t>ἀ</a:t>
                      </a:r>
                      <a:endParaRPr lang="en-US" sz="1100" baseline="-25000" dirty="0">
                        <a:latin typeface="Symbol" charset="2"/>
                        <a:ea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Lift due to rate of </a:t>
                      </a:r>
                      <a:r>
                        <a:rPr lang="en-US" sz="1100" dirty="0" err="1" smtClean="0"/>
                        <a:t>AoA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</a:t>
                      </a:r>
                      <a:r>
                        <a:rPr lang="en-US" sz="1100" baseline="-25000" dirty="0" err="1" smtClean="0"/>
                        <a:t>M</a:t>
                      </a:r>
                      <a:r>
                        <a:rPr lang="en-US" sz="1100" baseline="-25000" dirty="0" err="1" smtClean="0">
                          <a:latin typeface="Symbol" charset="2"/>
                          <a:ea typeface="Symbol" charset="2"/>
                          <a:cs typeface="Symbol" charset="2"/>
                        </a:rPr>
                        <a:t>ἀ</a:t>
                      </a:r>
                      <a:endParaRPr lang="en-US" sz="1100" baseline="-25000" dirty="0">
                        <a:latin typeface="Symbol" charset="2"/>
                        <a:ea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Pitching</a:t>
                      </a:r>
                      <a:r>
                        <a:rPr lang="en-US" sz="1100" baseline="0" dirty="0" smtClean="0"/>
                        <a:t> Moment</a:t>
                      </a:r>
                      <a:r>
                        <a:rPr lang="en-US" sz="1100" dirty="0" smtClean="0"/>
                        <a:t> due to rate of </a:t>
                      </a:r>
                      <a:r>
                        <a:rPr lang="en-US" sz="1100" dirty="0" err="1" smtClean="0"/>
                        <a:t>AoA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153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L</a:t>
            </a:r>
            <a:r>
              <a:rPr lang="en-US" baseline="-25000" dirty="0" err="1" smtClean="0">
                <a:latin typeface="Symbol" charset="2"/>
                <a:ea typeface="Symbol" charset="2"/>
                <a:cs typeface="Symbol" charset="2"/>
              </a:rPr>
              <a:t>ἀ</a:t>
            </a:r>
            <a:r>
              <a:rPr lang="en-US" baseline="-25000" dirty="0" smtClean="0">
                <a:latin typeface="Symbol" charset="2"/>
                <a:ea typeface="Symbol" charset="2"/>
                <a:cs typeface="Symbol" charset="2"/>
              </a:rPr>
              <a:t>     </a:t>
            </a:r>
            <a:r>
              <a:rPr lang="en-US" dirty="0" smtClean="0"/>
              <a:t>Lift </a:t>
            </a:r>
            <a:r>
              <a:rPr lang="en-US" dirty="0"/>
              <a:t>due to rate of </a:t>
            </a:r>
            <a:r>
              <a:rPr lang="en-US" dirty="0" err="1" smtClean="0"/>
              <a:t>AoA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93629" y="1162870"/>
                <a:ext cx="3799438" cy="372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𝐿</m:t>
                            </m:r>
                          </m:e>
                          <m:sub>
                            <m:acc>
                              <m:accPr>
                                <m:chr m:val="̇"/>
                                <m:ctrlP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𝛼</m:t>
                                </m:r>
                              </m:e>
                            </m:acc>
                          </m:sub>
                        </m:sSub>
                      </m:sub>
                    </m:sSub>
                    <m:r>
                      <a:rPr lang="mr-IN" sz="1600" i="1" smtClean="0">
                        <a:latin typeface="Cambria Math" charset="0"/>
                        <a:cs typeface="Arial" pitchFamily="34" charset="0"/>
                      </a:rPr>
                      <m:t>=</m:t>
                    </m:r>
                    <m:r>
                      <a:rPr lang="en-US" sz="1600" b="0" i="1" smtClean="0">
                        <a:latin typeface="Cambria Math" charset="0"/>
                        <a:cs typeface="Arial" pitchFamily="34" charset="0"/>
                      </a:rPr>
                      <m:t>2</m:t>
                    </m:r>
                    <m:d>
                      <m:dPr>
                        <m:ctrlPr>
                          <a:rPr lang="mr-IN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𝐿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  <a:cs typeface="Arial" pitchFamily="34" charset="0"/>
                                      </a:rPr>
                                      <m:t>h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e>
                    </m:d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𝜂</m:t>
                        </m:r>
                      </m:e>
                      <m:sub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mr-IN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mr-IN" sz="1600" i="1" smtClean="0">
                            <a:latin typeface="Cambria Math" charset="0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sz="160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𝑑</m:t>
                            </m:r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mr-IN" sz="16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𝜕𝛼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R VI,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Eq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10.22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629" y="1162870"/>
                <a:ext cx="3799438" cy="372538"/>
              </a:xfrm>
              <a:prstGeom prst="rect">
                <a:avLst/>
              </a:prstGeom>
              <a:blipFill rotWithShape="0">
                <a:blip r:embed="rId2"/>
                <a:stretch>
                  <a:fillRect l="-1926" t="-1639" r="-1926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 rot="20293596">
            <a:off x="178226" y="2042236"/>
            <a:ext cx="1664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Horizontal 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or lift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slope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1783247" y="1493136"/>
            <a:ext cx="855781" cy="378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238561">
            <a:off x="15204" y="2555345"/>
            <a:ext cx="2993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Dynamic Pressure “Fudge Factor” due to kinetic energy changes due to wing body drag 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or propeller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slip stream interaction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R VI,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Eq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8.36, 8.37 and Fig 8.63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 flipV="1">
            <a:off x="2669259" y="1510498"/>
            <a:ext cx="612164" cy="511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3295588">
            <a:off x="3826700" y="2348977"/>
            <a:ext cx="145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Horizontal Volume Ratio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 flipV="1">
            <a:off x="3646025" y="1498922"/>
            <a:ext cx="489163" cy="487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171167">
            <a:off x="4409953" y="2071869"/>
            <a:ext cx="149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Downwash Factor, R VI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Eq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8.45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>
            <a:stCxn id="19" idx="1"/>
          </p:cNvCxnSpPr>
          <p:nvPr/>
        </p:nvCxnSpPr>
        <p:spPr>
          <a:xfrm flipH="1" flipV="1">
            <a:off x="4191967" y="1541363"/>
            <a:ext cx="361996" cy="320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6124" y="3020993"/>
            <a:ext cx="2864732" cy="143245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684116" y="4433105"/>
            <a:ext cx="3200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Show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all work, including your version of R VI, Fig 8.63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1164" y="1574157"/>
            <a:ext cx="1354238" cy="6001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Only need to show downwash factor calculation once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91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366" y="2644815"/>
            <a:ext cx="2032818" cy="1802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m</a:t>
            </a:r>
            <a:r>
              <a:rPr lang="en-US" baseline="-25000" dirty="0" err="1" smtClean="0">
                <a:latin typeface="Symbol" charset="2"/>
                <a:ea typeface="Symbol" charset="2"/>
                <a:cs typeface="Symbol" charset="2"/>
              </a:rPr>
              <a:t>ἀ</a:t>
            </a:r>
            <a:r>
              <a:rPr lang="en-US" baseline="-25000" dirty="0" smtClean="0">
                <a:latin typeface="Symbol" charset="2"/>
                <a:ea typeface="Symbol" charset="2"/>
                <a:cs typeface="Symbol" charset="2"/>
              </a:rPr>
              <a:t>     </a:t>
            </a:r>
            <a:r>
              <a:rPr lang="en-US" dirty="0"/>
              <a:t>P</a:t>
            </a:r>
            <a:r>
              <a:rPr lang="en-US" dirty="0" smtClean="0"/>
              <a:t>itching Moment due </a:t>
            </a:r>
            <a:r>
              <a:rPr lang="en-US" dirty="0"/>
              <a:t>to rate of </a:t>
            </a:r>
            <a:r>
              <a:rPr lang="en-US" dirty="0" err="1" smtClean="0"/>
              <a:t>AoA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8717" y="1139721"/>
                <a:ext cx="5105180" cy="372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̇"/>
                                <m:ctrlP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𝛼</m:t>
                                </m:r>
                              </m:e>
                            </m:acc>
                          </m:sub>
                        </m:sSub>
                      </m:sub>
                    </m:sSub>
                    <m:r>
                      <a:rPr lang="mr-IN" sz="1600" i="1" smtClean="0">
                        <a:latin typeface="Cambria Math" charset="0"/>
                        <a:cs typeface="Arial" pitchFamily="34" charset="0"/>
                      </a:rPr>
                      <m:t>=</m:t>
                    </m:r>
                    <m:r>
                      <a:rPr lang="en-US" sz="1600" b="0" i="1" smtClean="0">
                        <a:latin typeface="Cambria Math" charset="0"/>
                        <a:cs typeface="Arial" pitchFamily="34" charset="0"/>
                      </a:rPr>
                      <m:t>−2</m:t>
                    </m:r>
                    <m:d>
                      <m:dPr>
                        <m:ctrlPr>
                          <a:rPr lang="mr-IN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𝐿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  <a:cs typeface="Arial" pitchFamily="34" charset="0"/>
                                      </a:rPr>
                                      <m:t>h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e>
                    </m:d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𝜂</m:t>
                        </m:r>
                      </m:e>
                      <m:sub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mr-IN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mr-IN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𝑎𝑐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h</m:t>
                                </m:r>
                              </m:sub>
                            </m:sSub>
                          </m:sub>
                        </m:sSub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𝑐𝑔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mr-IN" sz="1600" i="1" smtClean="0">
                            <a:latin typeface="Cambria Math" charset="0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sz="160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𝑑</m:t>
                            </m:r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mr-IN" sz="16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𝜕𝛼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R VI,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Eq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10.24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17" y="1139721"/>
                <a:ext cx="5105180" cy="372538"/>
              </a:xfrm>
              <a:prstGeom prst="rect">
                <a:avLst/>
              </a:prstGeom>
              <a:blipFill rotWithShape="0">
                <a:blip r:embed="rId4"/>
                <a:stretch>
                  <a:fillRect l="-1434" t="-1639" r="-1195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 rot="20293596">
            <a:off x="178226" y="2042236"/>
            <a:ext cx="1664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Horizontal 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or lift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slope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1783247" y="1481559"/>
            <a:ext cx="253897" cy="390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545349">
            <a:off x="61502" y="2404873"/>
            <a:ext cx="2993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Dynamic Pressure “Fudge Factor” due to kinetic energy changes due to wing body drag or propeller slip stream interaction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R VI,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Eq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8.36, 8.37 and Fig 8.63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 flipH="1" flipV="1">
            <a:off x="2586942" y="1469985"/>
            <a:ext cx="208602" cy="508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7331554">
            <a:off x="2258331" y="2846689"/>
            <a:ext cx="145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Horizontal Volume Ratio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H="1" flipV="1">
            <a:off x="2876309" y="1464197"/>
            <a:ext cx="341665" cy="927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110329">
            <a:off x="4757195" y="1817227"/>
            <a:ext cx="149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Downwash Factor, R VI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Eq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8.45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>
            <a:stCxn id="19" idx="1"/>
          </p:cNvCxnSpPr>
          <p:nvPr/>
        </p:nvCxnSpPr>
        <p:spPr>
          <a:xfrm flipH="1" flipV="1">
            <a:off x="4508339" y="1475773"/>
            <a:ext cx="287458" cy="335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3295588">
            <a:off x="3498753" y="2205959"/>
            <a:ext cx="1450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R VI Fig 10.6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 flipV="1">
            <a:off x="3671106" y="1500852"/>
            <a:ext cx="136135" cy="250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46293" y="2592729"/>
            <a:ext cx="2436472" cy="18982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832431" y="3970117"/>
            <a:ext cx="1603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 VI. Fig 10.6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368" y="4554638"/>
            <a:ext cx="630820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No sample calculations required, show figure and document values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5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09792306"/>
              </p:ext>
            </p:extLst>
          </p:nvPr>
        </p:nvGraphicFramePr>
        <p:xfrm>
          <a:off x="1196963" y="1023282"/>
          <a:ext cx="4520932" cy="2501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5352" y="3698987"/>
            <a:ext cx="5754384" cy="122341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b="1" u="sng" dirty="0" smtClean="0"/>
              <a:t>Reading: </a:t>
            </a:r>
          </a:p>
          <a:p>
            <a:pPr algn="ctr"/>
            <a:r>
              <a:rPr lang="en-US" sz="1050" dirty="0" smtClean="0"/>
              <a:t>Nicolai - CH 21, 22 &amp; 23</a:t>
            </a:r>
            <a:br>
              <a:rPr lang="en-US" sz="1050" dirty="0" smtClean="0"/>
            </a:br>
            <a:r>
              <a:rPr lang="en-US" sz="1050" dirty="0" err="1" smtClean="0"/>
              <a:t>Roskam</a:t>
            </a:r>
            <a:r>
              <a:rPr lang="en-US" sz="1050" dirty="0" smtClean="0"/>
              <a:t> – VI, CH 8 &amp; 10</a:t>
            </a:r>
          </a:p>
          <a:p>
            <a:pPr algn="ctr"/>
            <a:endParaRPr lang="en-US" sz="105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50" b="1" u="sng" dirty="0" smtClean="0">
                <a:latin typeface="Arial" pitchFamily="34" charset="0"/>
                <a:cs typeface="Arial" pitchFamily="34" charset="0"/>
              </a:rPr>
              <a:t>Other references: </a:t>
            </a:r>
          </a:p>
          <a:p>
            <a:pPr algn="ctr"/>
            <a:r>
              <a:rPr lang="en-US" sz="1050" dirty="0" smtClean="0">
                <a:latin typeface="Arial" pitchFamily="34" charset="0"/>
                <a:cs typeface="Arial" pitchFamily="34" charset="0"/>
              </a:rPr>
              <a:t>MIL-STD-1797/MIL-F-8785 Flying Qualities of Piloted Aircraft </a:t>
            </a:r>
          </a:p>
          <a:p>
            <a:pPr algn="ctr"/>
            <a:r>
              <a:rPr lang="en-US" sz="1050" dirty="0" smtClean="0">
                <a:latin typeface="Arial" pitchFamily="34" charset="0"/>
                <a:cs typeface="Arial" pitchFamily="34" charset="0"/>
              </a:rPr>
              <a:t>Airplane Flight Dynamics Part I (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Roskam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7073" y="1522071"/>
            <a:ext cx="122691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latin typeface="Arial" pitchFamily="34" charset="0"/>
                <a:cs typeface="Arial" pitchFamily="34" charset="0"/>
              </a:rPr>
              <a:t>LOFT needs to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be complete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requirements?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3654" y="1321420"/>
            <a:ext cx="6101644" cy="3010673"/>
          </a:xfrm>
        </p:spPr>
        <p:txBody>
          <a:bodyPr>
            <a:noAutofit/>
          </a:bodyPr>
          <a:lstStyle/>
          <a:p>
            <a:r>
              <a:rPr lang="en-US" sz="900" dirty="0" smtClean="0"/>
              <a:t>Entry criteria (but don’t wait to set up your spreadsheet/code)</a:t>
            </a:r>
          </a:p>
          <a:p>
            <a:pPr lvl="1"/>
            <a:r>
              <a:rPr lang="en-US" sz="800" dirty="0" smtClean="0"/>
              <a:t>Loft geometry complete</a:t>
            </a:r>
          </a:p>
          <a:p>
            <a:pPr lvl="1"/>
            <a:r>
              <a:rPr lang="en-US" sz="800" dirty="0" smtClean="0"/>
              <a:t>Drag </a:t>
            </a:r>
            <a:r>
              <a:rPr lang="en-US" sz="800" dirty="0"/>
              <a:t>Polar for flight condition </a:t>
            </a:r>
            <a:endParaRPr lang="en-US" sz="800" dirty="0" smtClean="0"/>
          </a:p>
          <a:p>
            <a:r>
              <a:rPr lang="en-US" sz="900" dirty="0" smtClean="0"/>
              <a:t>Preliminary Aero Analysis may be complete, if not, you will do it here.</a:t>
            </a:r>
          </a:p>
          <a:p>
            <a:pPr lvl="1"/>
            <a:r>
              <a:rPr lang="en-US" sz="800" dirty="0" smtClean="0"/>
              <a:t>Lift vs alpha curves for ALL surfaces for flight condition</a:t>
            </a:r>
          </a:p>
          <a:p>
            <a:pPr lvl="1"/>
            <a:r>
              <a:rPr lang="en-US" sz="800" dirty="0" smtClean="0"/>
              <a:t>Lift Curve vs. alpha for entire aircraft for flight condition</a:t>
            </a:r>
          </a:p>
          <a:p>
            <a:r>
              <a:rPr lang="en-US" sz="900" dirty="0" smtClean="0"/>
              <a:t>Flight Condition given: </a:t>
            </a:r>
          </a:p>
          <a:p>
            <a:pPr lvl="1"/>
            <a:r>
              <a:rPr lang="en-US" sz="800" dirty="0" smtClean="0"/>
              <a:t>Airspeed: M = ? </a:t>
            </a:r>
          </a:p>
          <a:p>
            <a:pPr lvl="1"/>
            <a:r>
              <a:rPr lang="en-US" sz="800" dirty="0" smtClean="0"/>
              <a:t>Altitude: ? ft.</a:t>
            </a:r>
          </a:p>
          <a:p>
            <a:pPr lvl="1"/>
            <a:r>
              <a:rPr lang="en-US" sz="800" dirty="0"/>
              <a:t>S</a:t>
            </a:r>
            <a:r>
              <a:rPr lang="en-US" sz="800" dirty="0" smtClean="0"/>
              <a:t>tandard atmosphere </a:t>
            </a:r>
          </a:p>
          <a:p>
            <a:pPr lvl="1"/>
            <a:r>
              <a:rPr lang="en-US" sz="800" dirty="0" smtClean="0"/>
              <a:t>Configuration: ?</a:t>
            </a:r>
          </a:p>
          <a:p>
            <a:pPr lvl="1"/>
            <a:r>
              <a:rPr lang="en-US" sz="800" dirty="0" smtClean="0"/>
              <a:t>Fuel: ?%</a:t>
            </a:r>
          </a:p>
          <a:p>
            <a:r>
              <a:rPr lang="en-US" sz="900" dirty="0" smtClean="0"/>
              <a:t>Assume all     Derivatives are 0 for this analysis</a:t>
            </a:r>
          </a:p>
          <a:p>
            <a:r>
              <a:rPr lang="en-US" sz="900" dirty="0" err="1" smtClean="0"/>
              <a:t>C</a:t>
            </a:r>
            <a:r>
              <a:rPr lang="en-US" sz="900" baseline="-25000" dirty="0" err="1" smtClean="0"/>
              <a:t>L</a:t>
            </a:r>
            <a:r>
              <a:rPr lang="en-US" sz="900" baseline="-25000" dirty="0" err="1" smtClean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sz="900" dirty="0" smtClean="0"/>
              <a:t> from now on is the Lift Slope for the entire aircraft, i.e. wing, body, horizontal stab, canard,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218" y="870983"/>
            <a:ext cx="629116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Evaluate your aircraft for meeting the </a:t>
            </a:r>
            <a:r>
              <a:rPr lang="en-US" sz="1200" dirty="0"/>
              <a:t>stability requirements</a:t>
            </a:r>
          </a:p>
          <a:p>
            <a:pPr algn="ctr"/>
            <a:r>
              <a:rPr lang="en-US" sz="1200" dirty="0" smtClean="0"/>
              <a:t>See SRD for values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0722" y="4073904"/>
                <a:ext cx="188961" cy="260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mr-IN" sz="1600" i="1" smtClean="0">
                              <a:latin typeface="Cambria Math" charset="0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mr-IN" sz="16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</m:e>
                      </m:acc>
                    </m:oMath>
                  </m:oMathPara>
                </a14:m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722" y="4073904"/>
                <a:ext cx="188961" cy="260584"/>
              </a:xfrm>
              <a:prstGeom prst="rect">
                <a:avLst/>
              </a:prstGeom>
              <a:blipFill rotWithShape="0">
                <a:blip r:embed="rId2"/>
                <a:stretch>
                  <a:fillRect l="-35484" t="-9302" r="-51613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1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Axis Review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14" y="1151640"/>
            <a:ext cx="5670041" cy="3541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62537" y="4399424"/>
            <a:ext cx="9867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mtClean="0">
                <a:latin typeface="Arial" pitchFamily="34" charset="0"/>
                <a:cs typeface="Arial" pitchFamily="34" charset="0"/>
              </a:rPr>
              <a:t>(Nicolai)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onut 5"/>
          <p:cNvSpPr/>
          <p:nvPr/>
        </p:nvSpPr>
        <p:spPr>
          <a:xfrm>
            <a:off x="3316150" y="2922607"/>
            <a:ext cx="312516" cy="312516"/>
          </a:xfrm>
          <a:prstGeom prst="donu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1691833" y="2797213"/>
            <a:ext cx="312516" cy="312516"/>
          </a:xfrm>
          <a:prstGeom prst="donu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</a:t>
            </a:r>
            <a:r>
              <a:rPr lang="en-US" dirty="0" smtClean="0"/>
              <a:t>Coefficients of </a:t>
            </a:r>
            <a:r>
              <a:rPr lang="en-US" dirty="0"/>
              <a:t>F</a:t>
            </a:r>
            <a:r>
              <a:rPr lang="en-US" dirty="0" smtClean="0"/>
              <a:t>light Condition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403251"/>
              </p:ext>
            </p:extLst>
          </p:nvPr>
        </p:nvGraphicFramePr>
        <p:xfrm>
          <a:off x="173620" y="1847372"/>
          <a:ext cx="6539696" cy="244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069"/>
                <a:gridCol w="2644168"/>
                <a:gridCol w="1176474"/>
                <a:gridCol w="20759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Coeff</a:t>
                      </a:r>
                      <a:r>
                        <a:rPr lang="en-US" sz="1100" dirty="0" smtClean="0"/>
                        <a:t>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Ref/</a:t>
                      </a:r>
                      <a:r>
                        <a:rPr lang="en-US" sz="1100" dirty="0" err="1" smtClean="0"/>
                        <a:t>Eq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Expectation in Report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</a:t>
                      </a:r>
                      <a:r>
                        <a:rPr lang="en-US" sz="1100" baseline="-25000" dirty="0" smtClean="0"/>
                        <a:t>D1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Calculated</a:t>
                      </a:r>
                      <a:r>
                        <a:rPr lang="en-US" sz="1100" baseline="0" dirty="0" smtClean="0"/>
                        <a:t> from drag polar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VI, Sec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Show on drag polar curve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</a:t>
                      </a:r>
                      <a:r>
                        <a:rPr lang="en-US" sz="1100" baseline="-25000" dirty="0" smtClean="0"/>
                        <a:t>L1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Calculated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VI, Sec 10.1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Show on lift curve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</a:t>
                      </a:r>
                      <a:r>
                        <a:rPr lang="en-US" sz="1100" baseline="-25000" dirty="0" smtClean="0"/>
                        <a:t>M1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Calculated or</a:t>
                      </a:r>
                      <a:r>
                        <a:rPr lang="en-US" sz="1100" baseline="0" dirty="0" smtClean="0"/>
                        <a:t> from C</a:t>
                      </a:r>
                      <a:r>
                        <a:rPr lang="en-US" sz="1100" baseline="-25000" dirty="0" smtClean="0"/>
                        <a:t>M</a:t>
                      </a:r>
                      <a:r>
                        <a:rPr lang="en-US" sz="1100" baseline="0" dirty="0" smtClean="0"/>
                        <a:t> vs C</a:t>
                      </a:r>
                      <a:r>
                        <a:rPr lang="en-US" sz="1100" baseline="-25000" dirty="0" smtClean="0"/>
                        <a:t>L</a:t>
                      </a:r>
                      <a:r>
                        <a:rPr lang="en-US" sz="1100" baseline="0" dirty="0" smtClean="0"/>
                        <a:t>  Curve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VI, Sec 10.1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Show on </a:t>
                      </a:r>
                      <a:r>
                        <a:rPr lang="en-US" sz="1100" baseline="0" dirty="0" smtClean="0"/>
                        <a:t>C</a:t>
                      </a:r>
                      <a:r>
                        <a:rPr lang="en-US" sz="1100" baseline="-25000" dirty="0" smtClean="0"/>
                        <a:t>M</a:t>
                      </a:r>
                      <a:r>
                        <a:rPr lang="en-US" sz="1100" baseline="0" dirty="0" smtClean="0"/>
                        <a:t> vs C</a:t>
                      </a:r>
                      <a:r>
                        <a:rPr lang="en-US" sz="1100" baseline="-25000" dirty="0" smtClean="0"/>
                        <a:t>L</a:t>
                      </a:r>
                      <a:r>
                        <a:rPr lang="en-US" sz="1100" baseline="0" dirty="0" smtClean="0"/>
                        <a:t> curve</a:t>
                      </a:r>
                      <a:endParaRPr lang="en-US" sz="11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</a:t>
                      </a:r>
                      <a:r>
                        <a:rPr lang="en-US" sz="1100" baseline="-25000" dirty="0" smtClean="0"/>
                        <a:t>Tx1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= C</a:t>
                      </a:r>
                      <a:r>
                        <a:rPr lang="en-US" sz="1100" baseline="-25000" dirty="0" smtClean="0"/>
                        <a:t>D1</a:t>
                      </a:r>
                      <a:r>
                        <a:rPr lang="en-US" sz="1100" dirty="0" smtClean="0"/>
                        <a:t> for</a:t>
                      </a:r>
                      <a:r>
                        <a:rPr lang="en-US" sz="1100" baseline="0" dirty="0" smtClean="0"/>
                        <a:t> steady state conditions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VI, Sec 10.1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State value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</a:t>
                      </a:r>
                      <a:r>
                        <a:rPr lang="en-US" sz="1100" baseline="-25000" dirty="0" smtClean="0"/>
                        <a:t>MT1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Takes into</a:t>
                      </a:r>
                      <a:r>
                        <a:rPr lang="en-US" sz="1100" baseline="0" dirty="0" smtClean="0"/>
                        <a:t> account engine placement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VI, Sec 10.1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Show</a:t>
                      </a:r>
                      <a:r>
                        <a:rPr lang="en-US" sz="1100" baseline="0" dirty="0" smtClean="0"/>
                        <a:t> side view of aircraft and input dimensions for calculation 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047" y="937550"/>
            <a:ext cx="656284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Straight forward from your current knowledge.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Subscript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1” signifies the flight condition being analyzed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See SRD for flight condition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51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your flight condition values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10800000">
            <a:off x="2291783" y="1880295"/>
            <a:ext cx="2164469" cy="1146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15072" y="1517314"/>
            <a:ext cx="1747778" cy="1649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369440" y="1600271"/>
            <a:ext cx="2477869" cy="1536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0779" y="3362446"/>
            <a:ext cx="536486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Curves need to be developed if you have not done it.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709" y="3908386"/>
            <a:ext cx="536486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Curves have to be for the flight condition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Derivatives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557948"/>
              </p:ext>
            </p:extLst>
          </p:nvPr>
        </p:nvGraphicFramePr>
        <p:xfrm>
          <a:off x="144684" y="932972"/>
          <a:ext cx="6568631" cy="244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870"/>
                <a:gridCol w="2200463"/>
                <a:gridCol w="1770149"/>
                <a:gridCol w="17701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baseline="0" dirty="0" err="1" smtClean="0"/>
                        <a:t>Coeff</a:t>
                      </a:r>
                      <a:r>
                        <a:rPr lang="en-US" sz="1100" baseline="0" dirty="0" smtClean="0"/>
                        <a:t>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Ref/</a:t>
                      </a:r>
                      <a:r>
                        <a:rPr lang="en-US" sz="1100" dirty="0" err="1" smtClean="0"/>
                        <a:t>Eq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Expectation in Report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C</a:t>
                      </a:r>
                      <a:r>
                        <a:rPr lang="en-US" sz="1100" baseline="-25000" dirty="0" err="1" smtClean="0"/>
                        <a:t>D</a:t>
                      </a:r>
                      <a:r>
                        <a:rPr lang="en-US" sz="1100" baseline="-250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u</a:t>
                      </a:r>
                      <a:r>
                        <a:rPr lang="en-US" sz="1100" baseline="-25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1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or </a:t>
                      </a:r>
                      <a:r>
                        <a:rPr lang="en-US" sz="1100" dirty="0" err="1" smtClean="0"/>
                        <a:t>C</a:t>
                      </a:r>
                      <a:r>
                        <a:rPr lang="en-US" sz="1100" baseline="-25000" dirty="0" err="1" smtClean="0"/>
                        <a:t>X</a:t>
                      </a:r>
                      <a:r>
                        <a:rPr lang="en-US" sz="1100" baseline="-250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u</a:t>
                      </a:r>
                      <a:endParaRPr lang="en-US" sz="1100" baseline="-250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endParaRPr lang="en-US" sz="1100" baseline="-25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Drag due to speed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Show figure, with area being analyzed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C</a:t>
                      </a:r>
                      <a:r>
                        <a:rPr lang="en-US" sz="1100" baseline="-25000" dirty="0" err="1" smtClean="0"/>
                        <a:t>Lu</a:t>
                      </a:r>
                      <a:r>
                        <a:rPr lang="en-US" sz="1100" baseline="-25000" dirty="0" smtClean="0"/>
                        <a:t> </a:t>
                      </a:r>
                      <a:r>
                        <a:rPr lang="en-US" sz="11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or </a:t>
                      </a:r>
                      <a:r>
                        <a:rPr lang="en-US" sz="1100" dirty="0" err="1" smtClean="0"/>
                        <a:t>C</a:t>
                      </a:r>
                      <a:r>
                        <a:rPr lang="en-US" sz="1100" baseline="-25000" dirty="0" err="1" smtClean="0"/>
                        <a:t>Z</a:t>
                      </a:r>
                      <a:r>
                        <a:rPr lang="en-US" sz="1100" baseline="-250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u</a:t>
                      </a:r>
                      <a:endParaRPr lang="en-US" sz="1100" baseline="-250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Lift due to speed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Show figure, with area being analyzed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</a:t>
                      </a:r>
                      <a:r>
                        <a:rPr lang="en-US" sz="1100" baseline="-25000" dirty="0" err="1" smtClean="0"/>
                        <a:t>Mu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Moment</a:t>
                      </a:r>
                      <a:r>
                        <a:rPr lang="en-US" sz="1100" baseline="0" dirty="0" smtClean="0"/>
                        <a:t> due to speed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Show all work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</a:t>
                      </a:r>
                      <a:r>
                        <a:rPr lang="en-US" sz="1100" baseline="-25000" dirty="0" err="1" smtClean="0"/>
                        <a:t>Txu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Thrust due to speed</a:t>
                      </a:r>
                    </a:p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(not used for this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 analysis)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N/A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</a:t>
                      </a:r>
                      <a:r>
                        <a:rPr lang="en-US" sz="1100" baseline="-25000" dirty="0" err="1" smtClean="0"/>
                        <a:t>MTu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Thrust</a:t>
                      </a:r>
                      <a:r>
                        <a:rPr lang="en-US" sz="1100" baseline="0" dirty="0" smtClean="0"/>
                        <a:t> Moment due to Speed</a:t>
                      </a:r>
                    </a:p>
                    <a:p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(not used for this analysis)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N/A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6729" y="4227641"/>
            <a:ext cx="629116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Thrust vs. Speed Coefficients - assume zero for this analysis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318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Du</a:t>
            </a:r>
            <a:r>
              <a:rPr lang="en-US" baseline="-25000" dirty="0" smtClean="0"/>
              <a:t> </a:t>
            </a:r>
            <a:r>
              <a:rPr lang="en-US" dirty="0" smtClean="0"/>
              <a:t>   Drag </a:t>
            </a:r>
            <a:r>
              <a:rPr lang="en-US" dirty="0"/>
              <a:t>due to S</a:t>
            </a:r>
            <a:r>
              <a:rPr lang="en-US" dirty="0" smtClean="0"/>
              <a:t>peed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22565" y="1023974"/>
                <a:ext cx="2821542" cy="36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𝐷𝑢</m:t>
                        </m:r>
                      </m:sub>
                    </m:sSub>
                    <m:r>
                      <a:rPr lang="mr-IN" sz="1600" i="1" smtClean="0">
                        <a:latin typeface="Cambria Math" charset="0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mr-IN" sz="1600" i="1" smtClean="0">
                            <a:latin typeface="Cambria Math" charset="0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sz="160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𝜕</m:t>
                                </m:r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r>
                              <a:rPr lang="mr-IN" sz="16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</m:t>
                            </m:r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R VI,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Eq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10.10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565" y="1023974"/>
                <a:ext cx="2821542" cy="368499"/>
              </a:xfrm>
              <a:prstGeom prst="rect">
                <a:avLst/>
              </a:prstGeom>
              <a:blipFill rotWithShape="0">
                <a:blip r:embed="rId3"/>
                <a:stretch>
                  <a:fillRect l="-2592" t="-1667" r="-302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93539" y="1863523"/>
            <a:ext cx="6065134" cy="261009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56391" y="4137950"/>
            <a:ext cx="1603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 VI. Fig 10.3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880" y="4508339"/>
            <a:ext cx="630820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No sample calculations required, show figure, drag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polars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that define the curve and document values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66485" y="1898400"/>
            <a:ext cx="4792480" cy="223793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0" idx="2"/>
          </p:cNvCxnSpPr>
          <p:nvPr/>
        </p:nvCxnSpPr>
        <p:spPr>
          <a:xfrm>
            <a:off x="732099" y="1774597"/>
            <a:ext cx="408007" cy="563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172" y="1035933"/>
            <a:ext cx="1255854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Note: This is from the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drag polar, not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400" baseline="-25000" dirty="0" err="1" smtClean="0">
                <a:latin typeface="Arial" pitchFamily="34" charset="0"/>
                <a:cs typeface="Arial" pitchFamily="34" charset="0"/>
              </a:rPr>
              <a:t>Do</a:t>
            </a:r>
            <a:endParaRPr lang="en-US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3524492" y="2210765"/>
            <a:ext cx="798653" cy="734992"/>
          </a:xfrm>
          <a:prstGeom prst="donut">
            <a:avLst>
              <a:gd name="adj" fmla="val 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2378597" y="2617809"/>
            <a:ext cx="517002" cy="449483"/>
          </a:xfrm>
          <a:prstGeom prst="donut">
            <a:avLst>
              <a:gd name="adj" fmla="val 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21" idx="2"/>
            <a:endCxn id="14" idx="0"/>
          </p:cNvCxnSpPr>
          <p:nvPr/>
        </p:nvCxnSpPr>
        <p:spPr>
          <a:xfrm flipH="1">
            <a:off x="2637098" y="1802840"/>
            <a:ext cx="319270" cy="814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2" idx="2"/>
            <a:endCxn id="13" idx="7"/>
          </p:cNvCxnSpPr>
          <p:nvPr/>
        </p:nvCxnSpPr>
        <p:spPr>
          <a:xfrm flipH="1">
            <a:off x="4206185" y="1798981"/>
            <a:ext cx="442016" cy="519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28441" y="1495063"/>
            <a:ext cx="1255854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CAS/APT</a:t>
            </a:r>
            <a:endParaRPr lang="en-US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0274" y="1491204"/>
            <a:ext cx="1255854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SSBJ</a:t>
            </a:r>
            <a:endParaRPr lang="en-US" sz="1400" baseline="-25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89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Lu</a:t>
            </a:r>
            <a:r>
              <a:rPr lang="en-US" baseline="-25000" dirty="0" smtClean="0"/>
              <a:t> </a:t>
            </a:r>
            <a:r>
              <a:rPr lang="en-US" dirty="0" smtClean="0"/>
              <a:t>   Lift </a:t>
            </a:r>
            <a:r>
              <a:rPr lang="en-US" dirty="0"/>
              <a:t>due to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9431" y="1139721"/>
                <a:ext cx="6025945" cy="1138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b="0" dirty="0" smtClean="0">
                    <a:cs typeface="Arial" pitchFamily="34" charset="0"/>
                  </a:rPr>
                  <a:t>Subsonic and Supersonic: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𝑢</m:t>
                            </m:r>
                          </m:sub>
                        </m:sSub>
                      </m:sub>
                    </m:sSub>
                    <m:r>
                      <a:rPr lang="mr-IN" sz="1600" i="1" smtClean="0">
                        <a:latin typeface="Cambria Math" charset="0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mr-IN" sz="1600" i="1" smtClean="0">
                            <a:latin typeface="Cambria Math" charset="0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sz="160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60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160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mr-IN" sz="1600" i="1" smtClean="0">
                                        <a:latin typeface="Cambria Math" charset="0"/>
                                        <a:cs typeface="Arial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charset="0"/>
                                            <a:cs typeface="Arial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charset="0"/>
                                            <a:cs typeface="Arial" pitchFamily="34" charset="0"/>
                                          </a:rPr>
                                          <m:t>𝑐𝑜𝑠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l-GR" sz="16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f>
                                          <m:fPr>
                                            <m:ctrlPr>
                                              <a:rPr lang="mr-IN" sz="1600" i="1" smtClean="0">
                                                <a:latin typeface="Cambria Math" charset="0"/>
                                                <a:cs typeface="Arial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cs typeface="Arial" pitchFamily="34" charset="0"/>
                                              </a:rPr>
                                              <m:t>𝑐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atin typeface="Cambria Math" charset="0"/>
                                                <a:cs typeface="Arial" pitchFamily="34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160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charset="0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  <a:cs typeface="Arial" pitchFamily="34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  <a:cs typeface="Arial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1−</m:t>
                                </m:r>
                                <m: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mr-IN" sz="1600" i="1">
                                        <a:latin typeface="Cambria Math" charset="0"/>
                                        <a:cs typeface="Arial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charset="0"/>
                                            <a:cs typeface="Arial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charset="0"/>
                                            <a:cs typeface="Arial" pitchFamily="34" charset="0"/>
                                          </a:rPr>
                                          <m:t>𝑐𝑜𝑠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l-GR" sz="16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f>
                                          <m:fPr>
                                            <m:ctrlPr>
                                              <a:rPr lang="mr-IN" sz="1600" i="1">
                                                <a:latin typeface="Cambria Math" charset="0"/>
                                                <a:cs typeface="Arial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i="1">
                                                <a:latin typeface="Cambria Math" charset="0"/>
                                                <a:cs typeface="Arial" pitchFamily="34" charset="0"/>
                                              </a:rPr>
                                              <m:t>𝑐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i="1">
                                                <a:latin typeface="Cambria Math" charset="0"/>
                                                <a:cs typeface="Arial" pitchFamily="34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R VI,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Eq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10.11</a:t>
                </a:r>
              </a:p>
              <a:p>
                <a:endParaRPr lang="en-US" sz="16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Transonic: Fair curves from M = 0.8 to 1.2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31" y="1139721"/>
                <a:ext cx="6025945" cy="1138453"/>
              </a:xfrm>
              <a:prstGeom prst="rect">
                <a:avLst/>
              </a:prstGeom>
              <a:blipFill rotWithShape="0">
                <a:blip r:embed="rId2"/>
                <a:stretch>
                  <a:fillRect l="-2022" r="-910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87749" y="3269847"/>
            <a:ext cx="1603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 VI. Fig 10.4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539" y="2303362"/>
            <a:ext cx="6065134" cy="218182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368" y="4554638"/>
            <a:ext cx="630820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No sample calculations required, show figure and document values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32" y="2395960"/>
            <a:ext cx="3176754" cy="203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608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3/6/2008 12:03:03 PM&quot;&gt;&lt;Slide id=&quot;335&quot; dur=&quot;.609375&quot;/&gt;&lt;Slide id=&quot;337&quot; dur=&quot;13.53516&quot;/&gt;&lt;Slide id=&quot;335&quot; dur=&quot;.765625&quot;/&gt;&lt;Slide id=&quot;337&quot; dur=&quot;4.699219&quot;/&gt;&lt;Slide id=&quot;312&quot; dur=&quot;2.902344&quot;/&gt;&lt;Slide id=&quot;313&quot; dur=&quot;7.195313&quot;/&gt;&lt;Slide id=&quot;316&quot; dur=&quot;10.69141&quot;/&gt;&lt;Slide id=&quot;317&quot; dur=&quot;1.734375&quot;/&gt;&lt;Slide id=&quot;336&quot; dur=&quot;1.703125&quot;/&gt;&lt;Slide id=&quot;338&quot; dur=&quot;1&quot;/&gt;&lt;/Timings&gt;&lt;/WMTools&gt;"/>
</p:tagLst>
</file>

<file path=ppt/theme/theme1.xml><?xml version="1.0" encoding="utf-8"?>
<a:theme xmlns:a="http://schemas.openxmlformats.org/drawingml/2006/main" name="noc_ppt_16x9size_template(rev031115)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AA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B6D2"/>
      </a:accent5>
      <a:accent6>
        <a:srgbClr val="B90000"/>
      </a:accent6>
      <a:hlink>
        <a:srgbClr val="4FAFFF"/>
      </a:hlink>
      <a:folHlink>
        <a:srgbClr val="009600"/>
      </a:folHlink>
    </a:clrScheme>
    <a:fontScheme name="Northrop Grumman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DSU normal" id="{50DA2094-1A12-394E-98C9-86D6FEB669D3}" vid="{FAD4AB3B-1007-6045-8657-3AC1E6AEA8B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6BE7AF4F5A84D99D12AFC100C8999" ma:contentTypeVersion="1" ma:contentTypeDescription="Create a new document." ma:contentTypeScope="" ma:versionID="2c4c3b94c5af89e1187f8cf81b1e62d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E88F55-3418-4DFE-AF21-9332F55217C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E522BB8-B5B3-4974-A3F7-003130968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7CBD90-7DDD-4D0C-9AE3-10115023CB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SDSU normal</Template>
  <TotalTime>10208</TotalTime>
  <Words>1450</Words>
  <Application>Microsoft Macintosh PowerPoint</Application>
  <PresentationFormat>Custom</PresentationFormat>
  <Paragraphs>230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 Narrow</vt:lpstr>
      <vt:lpstr>Cambria Math</vt:lpstr>
      <vt:lpstr>Symbol</vt:lpstr>
      <vt:lpstr>Tahoma</vt:lpstr>
      <vt:lpstr>Arial</vt:lpstr>
      <vt:lpstr>noc_ppt_16x9size_template(rev031115)</vt:lpstr>
      <vt:lpstr>Stability and Control</vt:lpstr>
      <vt:lpstr>Introduction</vt:lpstr>
      <vt:lpstr>What are the requirements?</vt:lpstr>
      <vt:lpstr>Control Axis Review</vt:lpstr>
      <vt:lpstr>Steady State Coefficients of Flight Condition</vt:lpstr>
      <vt:lpstr>Getting your flight condition values…</vt:lpstr>
      <vt:lpstr>Speed Derivatives</vt:lpstr>
      <vt:lpstr>CDu    Drag due to Speed</vt:lpstr>
      <vt:lpstr>CLu    Lift due to Speed</vt:lpstr>
      <vt:lpstr>Cmu    Pitching Moment due to Speed</vt:lpstr>
      <vt:lpstr>AoA Derivatives</vt:lpstr>
      <vt:lpstr>CDa   Drag due to AoA</vt:lpstr>
      <vt:lpstr>CLa   Lift due to AoA</vt:lpstr>
      <vt:lpstr>Cma   Pitching moment due to AoA</vt:lpstr>
      <vt:lpstr>AoA Rate Derivatives</vt:lpstr>
      <vt:lpstr>CLἀ     Lift due to rate of AoA</vt:lpstr>
      <vt:lpstr>Cmἀ     Pitching Moment due to rate of AoA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Moments of Inertia</dc:title>
  <dc:creator>Microsoft Office User</dc:creator>
  <cp:lastModifiedBy>Microsoft Office User</cp:lastModifiedBy>
  <cp:revision>401</cp:revision>
  <cp:lastPrinted>2017-02-15T12:59:48Z</cp:lastPrinted>
  <dcterms:created xsi:type="dcterms:W3CDTF">2016-01-29T20:59:52Z</dcterms:created>
  <dcterms:modified xsi:type="dcterms:W3CDTF">2017-02-15T13:00:30Z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0x010100AE16BE7AF4F5A84D99D12AFC100C8999</vt:lpwstr>
  </property>
</Properties>
</file>